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4"/>
  </p:notesMasterIdLst>
  <p:handoutMasterIdLst>
    <p:handoutMasterId r:id="rId165"/>
  </p:handoutMasterIdLst>
  <p:sldIdLst>
    <p:sldId id="256" r:id="rId2"/>
    <p:sldId id="257" r:id="rId3"/>
    <p:sldId id="269" r:id="rId4"/>
    <p:sldId id="291" r:id="rId5"/>
    <p:sldId id="301" r:id="rId6"/>
    <p:sldId id="360" r:id="rId7"/>
    <p:sldId id="363" r:id="rId8"/>
    <p:sldId id="293" r:id="rId9"/>
    <p:sldId id="289" r:id="rId10"/>
    <p:sldId id="437" r:id="rId11"/>
    <p:sldId id="436" r:id="rId12"/>
    <p:sldId id="361" r:id="rId13"/>
    <p:sldId id="365" r:id="rId14"/>
    <p:sldId id="438" r:id="rId15"/>
    <p:sldId id="364" r:id="rId16"/>
    <p:sldId id="288" r:id="rId17"/>
    <p:sldId id="366" r:id="rId18"/>
    <p:sldId id="367" r:id="rId19"/>
    <p:sldId id="370" r:id="rId20"/>
    <p:sldId id="368" r:id="rId21"/>
    <p:sldId id="369" r:id="rId22"/>
    <p:sldId id="286" r:id="rId23"/>
    <p:sldId id="362" r:id="rId24"/>
    <p:sldId id="432" r:id="rId25"/>
    <p:sldId id="433" r:id="rId26"/>
    <p:sldId id="434" r:id="rId27"/>
    <p:sldId id="371" r:id="rId28"/>
    <p:sldId id="435" r:id="rId29"/>
    <p:sldId id="300" r:id="rId30"/>
    <p:sldId id="290" r:id="rId31"/>
    <p:sldId id="303" r:id="rId32"/>
    <p:sldId id="302" r:id="rId33"/>
    <p:sldId id="304" r:id="rId34"/>
    <p:sldId id="295" r:id="rId35"/>
    <p:sldId id="305" r:id="rId36"/>
    <p:sldId id="306" r:id="rId37"/>
    <p:sldId id="307" r:id="rId38"/>
    <p:sldId id="294" r:id="rId39"/>
    <p:sldId id="333" r:id="rId40"/>
    <p:sldId id="334" r:id="rId41"/>
    <p:sldId id="309" r:id="rId42"/>
    <p:sldId id="310" r:id="rId43"/>
    <p:sldId id="311" r:id="rId44"/>
    <p:sldId id="312" r:id="rId45"/>
    <p:sldId id="314" r:id="rId46"/>
    <p:sldId id="315" r:id="rId47"/>
    <p:sldId id="316" r:id="rId48"/>
    <p:sldId id="313" r:id="rId49"/>
    <p:sldId id="317" r:id="rId50"/>
    <p:sldId id="319" r:id="rId51"/>
    <p:sldId id="320" r:id="rId52"/>
    <p:sldId id="321" r:id="rId53"/>
    <p:sldId id="322" r:id="rId54"/>
    <p:sldId id="323" r:id="rId55"/>
    <p:sldId id="324" r:id="rId56"/>
    <p:sldId id="325" r:id="rId57"/>
    <p:sldId id="326" r:id="rId58"/>
    <p:sldId id="327" r:id="rId59"/>
    <p:sldId id="328" r:id="rId60"/>
    <p:sldId id="329" r:id="rId61"/>
    <p:sldId id="330" r:id="rId62"/>
    <p:sldId id="308" r:id="rId63"/>
    <p:sldId id="297" r:id="rId64"/>
    <p:sldId id="335" r:id="rId65"/>
    <p:sldId id="336" r:id="rId66"/>
    <p:sldId id="337" r:id="rId67"/>
    <p:sldId id="338" r:id="rId68"/>
    <p:sldId id="339" r:id="rId69"/>
    <p:sldId id="340" r:id="rId70"/>
    <p:sldId id="341" r:id="rId71"/>
    <p:sldId id="342" r:id="rId72"/>
    <p:sldId id="343" r:id="rId73"/>
    <p:sldId id="344" r:id="rId74"/>
    <p:sldId id="345" r:id="rId75"/>
    <p:sldId id="346" r:id="rId76"/>
    <p:sldId id="347" r:id="rId77"/>
    <p:sldId id="298" r:id="rId78"/>
    <p:sldId id="331" r:id="rId79"/>
    <p:sldId id="332" r:id="rId80"/>
    <p:sldId id="299" r:id="rId81"/>
    <p:sldId id="296" r:id="rId82"/>
    <p:sldId id="348" r:id="rId83"/>
    <p:sldId id="351" r:id="rId84"/>
    <p:sldId id="352" r:id="rId85"/>
    <p:sldId id="353" r:id="rId86"/>
    <p:sldId id="354" r:id="rId87"/>
    <p:sldId id="355" r:id="rId88"/>
    <p:sldId id="356" r:id="rId89"/>
    <p:sldId id="357" r:id="rId90"/>
    <p:sldId id="358" r:id="rId91"/>
    <p:sldId id="349" r:id="rId92"/>
    <p:sldId id="372" r:id="rId93"/>
    <p:sldId id="390" r:id="rId94"/>
    <p:sldId id="373" r:id="rId95"/>
    <p:sldId id="380" r:id="rId96"/>
    <p:sldId id="374" r:id="rId97"/>
    <p:sldId id="375" r:id="rId98"/>
    <p:sldId id="376" r:id="rId99"/>
    <p:sldId id="377" r:id="rId100"/>
    <p:sldId id="378" r:id="rId101"/>
    <p:sldId id="379" r:id="rId102"/>
    <p:sldId id="285" r:id="rId103"/>
    <p:sldId id="274" r:id="rId104"/>
    <p:sldId id="275" r:id="rId105"/>
    <p:sldId id="381" r:id="rId106"/>
    <p:sldId id="382" r:id="rId107"/>
    <p:sldId id="383" r:id="rId108"/>
    <p:sldId id="384" r:id="rId109"/>
    <p:sldId id="385" r:id="rId110"/>
    <p:sldId id="386" r:id="rId111"/>
    <p:sldId id="387" r:id="rId112"/>
    <p:sldId id="388" r:id="rId113"/>
    <p:sldId id="431" r:id="rId114"/>
    <p:sldId id="273" r:id="rId115"/>
    <p:sldId id="262" r:id="rId116"/>
    <p:sldId id="276" r:id="rId117"/>
    <p:sldId id="277" r:id="rId118"/>
    <p:sldId id="278" r:id="rId119"/>
    <p:sldId id="261" r:id="rId120"/>
    <p:sldId id="270" r:id="rId121"/>
    <p:sldId id="280" r:id="rId122"/>
    <p:sldId id="281" r:id="rId123"/>
    <p:sldId id="282" r:id="rId124"/>
    <p:sldId id="283" r:id="rId125"/>
    <p:sldId id="284" r:id="rId126"/>
    <p:sldId id="391" r:id="rId127"/>
    <p:sldId id="392" r:id="rId128"/>
    <p:sldId id="393" r:id="rId129"/>
    <p:sldId id="395" r:id="rId130"/>
    <p:sldId id="394" r:id="rId131"/>
    <p:sldId id="396" r:id="rId132"/>
    <p:sldId id="397" r:id="rId133"/>
    <p:sldId id="398" r:id="rId134"/>
    <p:sldId id="399" r:id="rId135"/>
    <p:sldId id="400" r:id="rId136"/>
    <p:sldId id="401" r:id="rId137"/>
    <p:sldId id="402" r:id="rId138"/>
    <p:sldId id="403" r:id="rId139"/>
    <p:sldId id="404" r:id="rId140"/>
    <p:sldId id="405" r:id="rId141"/>
    <p:sldId id="407" r:id="rId142"/>
    <p:sldId id="408" r:id="rId143"/>
    <p:sldId id="409" r:id="rId144"/>
    <p:sldId id="410" r:id="rId145"/>
    <p:sldId id="411" r:id="rId146"/>
    <p:sldId id="412" r:id="rId147"/>
    <p:sldId id="413" r:id="rId148"/>
    <p:sldId id="415" r:id="rId149"/>
    <p:sldId id="416" r:id="rId150"/>
    <p:sldId id="418" r:id="rId151"/>
    <p:sldId id="419" r:id="rId152"/>
    <p:sldId id="420" r:id="rId153"/>
    <p:sldId id="421" r:id="rId154"/>
    <p:sldId id="422" r:id="rId155"/>
    <p:sldId id="423" r:id="rId156"/>
    <p:sldId id="425" r:id="rId157"/>
    <p:sldId id="426" r:id="rId158"/>
    <p:sldId id="427" r:id="rId159"/>
    <p:sldId id="429" r:id="rId160"/>
    <p:sldId id="430" r:id="rId161"/>
    <p:sldId id="428" r:id="rId162"/>
    <p:sldId id="268" r:id="rId1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0"/>
  </p:normalViewPr>
  <p:slideViewPr>
    <p:cSldViewPr snapToGrid="0" snapToObjects="1">
      <p:cViewPr varScale="1">
        <p:scale>
          <a:sx n="108" d="100"/>
          <a:sy n="108" d="100"/>
        </p:scale>
        <p:origin x="171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0" Type="http://schemas.microsoft.com/office/2015/10/relationships/revisionInfo" Target="revisionInfo.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handoutMaster" Target="handoutMasters/handout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notesMaster" Target="notesMasters/notesMaster1.xml"/><Relationship Id="rId16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79E4FD6-A9E4-7941-86F0-EF5F2217414A}" type="datetimeFigureOut">
              <a:rPr lang="it-IT" smtClean="0"/>
              <a:pPr/>
              <a:t>27/06/2017</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DC3A6C-D8A7-9545-BFFB-7C390DC14F26}" type="slidenum">
              <a:rPr lang="it-IT" smtClean="0"/>
              <a:pPr/>
              <a:t>‹N›</a:t>
            </a:fld>
            <a:endParaRPr lang="it-IT"/>
          </a:p>
        </p:txBody>
      </p:sp>
    </p:spTree>
    <p:extLst>
      <p:ext uri="{BB962C8B-B14F-4D97-AF65-F5344CB8AC3E}">
        <p14:creationId xmlns:p14="http://schemas.microsoft.com/office/powerpoint/2010/main" val="26254206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EEF512-4294-9946-88C5-0D5CAC0568CE}" type="datetimeFigureOut">
              <a:rPr lang="it-IT" smtClean="0"/>
              <a:pPr/>
              <a:t>27/06/2017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27EE9D-637F-0940-9676-0E36DB3FC448}" type="slidenum">
              <a:rPr lang="it-IT" smtClean="0"/>
              <a:pPr/>
              <a:t>‹N›</a:t>
            </a:fld>
            <a:endParaRPr lang="it-IT"/>
          </a:p>
        </p:txBody>
      </p:sp>
    </p:spTree>
    <p:extLst>
      <p:ext uri="{BB962C8B-B14F-4D97-AF65-F5344CB8AC3E}">
        <p14:creationId xmlns:p14="http://schemas.microsoft.com/office/powerpoint/2010/main" val="329408658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5503178" y="268288"/>
            <a:ext cx="3353054" cy="244974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F4C417FE-EC78-354F-9E26-B6E4220E83DB}" type="datetime1">
              <a:rPr lang="it-IT" smtClean="0"/>
              <a:pPr/>
              <a:t>27/06/2017</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5" name="Date Placeholder 4"/>
          <p:cNvSpPr>
            <a:spLocks noGrp="1"/>
          </p:cNvSpPr>
          <p:nvPr>
            <p:ph type="dt" sz="half" idx="10"/>
          </p:nvPr>
        </p:nvSpPr>
        <p:spPr/>
        <p:txBody>
          <a:bodyPr/>
          <a:lstStyle/>
          <a:p>
            <a:fld id="{3481473D-5FC1-3742-9538-30C705249B83}" type="datetime1">
              <a:rPr lang="it-IT" smtClean="0"/>
              <a:pPr/>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‹N›</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5" name="Date Placeholder 4"/>
          <p:cNvSpPr>
            <a:spLocks noGrp="1"/>
          </p:cNvSpPr>
          <p:nvPr>
            <p:ph type="dt" sz="half" idx="10"/>
          </p:nvPr>
        </p:nvSpPr>
        <p:spPr/>
        <p:txBody>
          <a:bodyPr/>
          <a:lstStyle/>
          <a:p>
            <a:fld id="{E4FDD5D3-0014-9E4B-B175-DFA391659D17}" type="datetime1">
              <a:rPr lang="it-IT" smtClean="0"/>
              <a:pPr/>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‹N›</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567C3D8D-5D22-3E4F-BA3E-F39BC5011CC1}" type="datetime1">
              <a:rPr lang="it-IT" smtClean="0"/>
              <a:pPr/>
              <a:t>27/06/2017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11014D18-6B48-AA49-8C80-F1E0D926A72C}" type="datetime1">
              <a:rPr lang="it-IT" smtClean="0"/>
              <a:pPr/>
              <a:t>27/06/2017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541F1560-41E4-BD4F-A4A2-8535E7164BE1}" type="datetime1">
              <a:rPr lang="it-IT" smtClean="0"/>
              <a:pPr/>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96CC437F-6D1B-7245-A223-CF1D54783D0F}" type="datetime1">
              <a:rPr lang="it-IT" smtClean="0"/>
              <a:pPr/>
              <a:t>27/06/2017</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‹N›</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a:t>Click icon to add picture</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1E71D6-5063-984A-95B4-06BD307EDFC6}" type="datetime1">
              <a:rPr lang="it-IT" smtClean="0"/>
              <a:pPr/>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B05944-3D1A-584E-A274-29306A1BB121}" type="datetime1">
              <a:rPr lang="it-IT" smtClean="0"/>
              <a:pPr/>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‹N›</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10"/>
          </p:nvPr>
        </p:nvSpPr>
        <p:spPr/>
        <p:txBody>
          <a:bodyPr/>
          <a:lstStyle/>
          <a:p>
            <a:fld id="{129EB2DF-92E0-F945-9F84-EFB95EE209FD}" type="datetime1">
              <a:rPr lang="it-IT" smtClean="0"/>
              <a:pPr/>
              <a:t>27/06/2017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10"/>
          </p:nvPr>
        </p:nvSpPr>
        <p:spPr/>
        <p:txBody>
          <a:bodyPr/>
          <a:lstStyle/>
          <a:p>
            <a:fld id="{52F6A7EF-029E-D24E-BAEB-6775EC2FB91D}" type="datetime1">
              <a:rPr lang="it-IT" smtClean="0"/>
              <a:pPr/>
              <a:t>27/06/2017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10"/>
          </p:nvPr>
        </p:nvSpPr>
        <p:spPr>
          <a:xfrm>
            <a:off x="7212106" y="6356350"/>
            <a:ext cx="1752600" cy="365125"/>
          </a:xfrm>
        </p:spPr>
        <p:txBody>
          <a:bodyPr/>
          <a:lstStyle/>
          <a:p>
            <a:fld id="{6F4A4A7C-62D8-4948-9E71-8E2DFDC31E97}" type="datetime1">
              <a:rPr lang="it-IT" smtClean="0"/>
              <a:pPr/>
              <a:t>27/06/2017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E3D4A63F-62BA-514A-8EB6-43B7BEFEF21A}" type="datetime1">
              <a:rPr lang="it-IT" smtClean="0"/>
              <a:pPr/>
              <a:t>27/06/2017</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‹N›</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a:t>Click icon to add picture</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10"/>
          </p:nvPr>
        </p:nvSpPr>
        <p:spPr>
          <a:xfrm>
            <a:off x="7212106" y="6356350"/>
            <a:ext cx="1752600" cy="365125"/>
          </a:xfrm>
        </p:spPr>
        <p:txBody>
          <a:bodyPr/>
          <a:lstStyle/>
          <a:p>
            <a:fld id="{0A5B7A91-609E-3041-AA02-A1EC844D9E4D}" type="datetime1">
              <a:rPr lang="it-IT" smtClean="0"/>
              <a:pPr/>
              <a:t>27/06/2017</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pPr/>
              <a:t>‹N›</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a:t>Click icon to add picture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73785BC3-B2E4-FD40-A787-511C3EFD4686}" type="datetime1">
              <a:rPr lang="it-IT" smtClean="0"/>
              <a:pPr/>
              <a:t>27/06/2017</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pPr/>
              <a:t>‹N›</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a:t>Click icon to add picture</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5" name="Date Placeholder 4"/>
          <p:cNvSpPr>
            <a:spLocks noGrp="1"/>
          </p:cNvSpPr>
          <p:nvPr>
            <p:ph type="dt" sz="half" idx="10"/>
          </p:nvPr>
        </p:nvSpPr>
        <p:spPr/>
        <p:txBody>
          <a:bodyPr/>
          <a:lstStyle/>
          <a:p>
            <a:fld id="{DF01F410-071E-A04B-8431-48357BD20C29}" type="datetime1">
              <a:rPr lang="it-IT" smtClean="0"/>
              <a:pPr/>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7" name="Date Placeholder 6"/>
          <p:cNvSpPr>
            <a:spLocks noGrp="1"/>
          </p:cNvSpPr>
          <p:nvPr>
            <p:ph type="dt" sz="half" idx="10"/>
          </p:nvPr>
        </p:nvSpPr>
        <p:spPr/>
        <p:txBody>
          <a:bodyPr/>
          <a:lstStyle/>
          <a:p>
            <a:fld id="{EF62E9E1-5511-B04C-A86A-C449B99F1556}" type="datetime1">
              <a:rPr lang="it-IT" smtClean="0"/>
              <a:pPr/>
              <a:t>27/06/2017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5" name="Date Placeholder 4"/>
          <p:cNvSpPr>
            <a:spLocks noGrp="1"/>
          </p:cNvSpPr>
          <p:nvPr>
            <p:ph type="dt" sz="half" idx="10"/>
          </p:nvPr>
        </p:nvSpPr>
        <p:spPr/>
        <p:txBody>
          <a:bodyPr/>
          <a:lstStyle/>
          <a:p>
            <a:fld id="{88F10E5A-8565-C348-A893-4F286D23B28D}" type="datetime1">
              <a:rPr lang="it-IT" smtClean="0"/>
              <a:pPr/>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‹N›</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40F7D6F7-CC14-9148-9B69-A85966F166C7}" type="datetime1">
              <a:rPr lang="it-IT" smtClean="0"/>
              <a:pPr/>
              <a:t>27/06/2017</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hdr="0" dt="0"/>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hyperlink" Target="https://it.wikipedia.org/wiki/Stato_patrimoniale" TargetMode="External"/><Relationship Id="rId2" Type="http://schemas.openxmlformats.org/officeDocument/2006/relationships/hyperlink" Target="https://it.wikipedia.org/wiki/Bilancio_d'esercizio" TargetMode="External"/><Relationship Id="rId1" Type="http://schemas.openxmlformats.org/officeDocument/2006/relationships/slideLayout" Target="../slideLayouts/slideLayout2.xml"/><Relationship Id="rId5" Type="http://schemas.openxmlformats.org/officeDocument/2006/relationships/hyperlink" Target="https://it.wikipedia.org/wiki/Codice_civile_italiano" TargetMode="External"/><Relationship Id="rId4" Type="http://schemas.openxmlformats.org/officeDocument/2006/relationships/hyperlink" Target="https://it.wikipedia.org/wiki/Conto_economico" TargetMode="Externa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200400" y="4208929"/>
            <a:ext cx="5643326" cy="1048684"/>
          </a:xfrm>
        </p:spPr>
        <p:txBody>
          <a:bodyPr>
            <a:normAutofit fontScale="90000"/>
          </a:bodyPr>
          <a:lstStyle/>
          <a:p>
            <a:r>
              <a:rPr lang="it-IT" sz="3600" dirty="0"/>
              <a:t>INTRODUZIONE AL BILANCIO D’ESERCIZIO, CLASSIFICAZIONI E  ANALISI</a:t>
            </a:r>
            <a:br>
              <a:rPr lang="it-IT" dirty="0"/>
            </a:br>
            <a:endParaRPr lang="it-IT" dirty="0"/>
          </a:p>
        </p:txBody>
      </p:sp>
      <p:sp>
        <p:nvSpPr>
          <p:cNvPr id="3" name="Sottotitolo 2"/>
          <p:cNvSpPr>
            <a:spLocks noGrp="1"/>
          </p:cNvSpPr>
          <p:nvPr>
            <p:ph type="subTitle" idx="1"/>
          </p:nvPr>
        </p:nvSpPr>
        <p:spPr>
          <a:xfrm>
            <a:off x="3200400" y="5502592"/>
            <a:ext cx="5458968" cy="1198588"/>
          </a:xfrm>
        </p:spPr>
        <p:txBody>
          <a:bodyPr/>
          <a:lstStyle/>
          <a:p>
            <a:r>
              <a:rPr lang="it-IT" dirty="0"/>
              <a:t>Lucrezia Iuliano</a:t>
            </a:r>
          </a:p>
        </p:txBody>
      </p:sp>
      <p:sp>
        <p:nvSpPr>
          <p:cNvPr id="6" name="Segnaposto piè di pagina 5"/>
          <p:cNvSpPr>
            <a:spLocks noGrp="1"/>
          </p:cNvSpPr>
          <p:nvPr>
            <p:ph type="ftr" sz="quarter" idx="11"/>
          </p:nvPr>
        </p:nvSpPr>
        <p:spPr>
          <a:xfrm>
            <a:off x="296280" y="6336055"/>
            <a:ext cx="2904120" cy="365125"/>
          </a:xfrm>
        </p:spPr>
        <p:txBody>
          <a:bodyPr/>
          <a:lstStyle/>
          <a:p>
            <a:r>
              <a:rPr lang="it-IT" dirty="0"/>
              <a:t>26.06.2017</a:t>
            </a:r>
          </a:p>
          <a:p>
            <a:endParaRPr lang="en-US" dirty="0"/>
          </a:p>
        </p:txBody>
      </p:sp>
      <p:sp>
        <p:nvSpPr>
          <p:cNvPr id="7" name="Segnaposto numero diapositiva 6"/>
          <p:cNvSpPr>
            <a:spLocks noGrp="1"/>
          </p:cNvSpPr>
          <p:nvPr>
            <p:ph type="sldNum" sz="quarter" idx="12"/>
          </p:nvPr>
        </p:nvSpPr>
        <p:spPr/>
        <p:txBody>
          <a:bodyPr/>
          <a:lstStyle/>
          <a:p>
            <a:fld id="{57AF16DE-A0D5-4438-950F-5B1E159C2C28}" type="slidenum">
              <a:rPr lang="en-US" smtClean="0"/>
              <a:pPr/>
              <a:t>1</a:t>
            </a:fld>
            <a:endParaRPr lang="en-US" dirty="0"/>
          </a:p>
        </p:txBody>
      </p:sp>
    </p:spTree>
    <p:extLst>
      <p:ext uri="{BB962C8B-B14F-4D97-AF65-F5344CB8AC3E}">
        <p14:creationId xmlns:p14="http://schemas.microsoft.com/office/powerpoint/2010/main" val="1726632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lnSpcReduction="10000"/>
          </a:bodyPr>
          <a:lstStyle/>
          <a:p>
            <a:pPr algn="just">
              <a:buFont typeface="Wingdings" panose="05000000000000000000" pitchFamily="2" charset="2"/>
              <a:buChar char="§"/>
            </a:pPr>
            <a:r>
              <a:rPr lang="it-IT" dirty="0"/>
              <a:t>Deposito presso la sede sociale del Progetto di Bilancio, della relazione sulla gestione, delle relazioni dei sindaci e degli incaricati della revisione legale con le copie integrali dell’ultimo  bilancio delle società controllate e con il prospetto riepilogativo dei dati essenziali dell’ultimo bilancio delle società collegate</a:t>
            </a:r>
          </a:p>
          <a:p>
            <a:pPr algn="just">
              <a:buFont typeface="Wingdings" panose="05000000000000000000" pitchFamily="2" charset="2"/>
              <a:buChar char="§"/>
            </a:pPr>
            <a:r>
              <a:rPr lang="it-IT" dirty="0"/>
              <a:t>Esame e delibera di approvazione da arte dell’assemblea ordinaria dei soci</a:t>
            </a:r>
          </a:p>
          <a:p>
            <a:pPr algn="just">
              <a:buFont typeface="Wingdings" panose="05000000000000000000" pitchFamily="2" charset="2"/>
              <a:buChar char="§"/>
            </a:pPr>
            <a:r>
              <a:rPr lang="it-IT" dirty="0"/>
              <a:t>Deposito del Bilancio, delle relazioni, del verbale di approvazione e dell’elenco soci (per le spa non quotate) presso il registro delle Imprese.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a:t>
            </a:fld>
            <a:endParaRPr lang="en-US" dirty="0"/>
          </a:p>
        </p:txBody>
      </p:sp>
      <p:sp>
        <p:nvSpPr>
          <p:cNvPr id="7" name="Segnaposto piè di pagina 5"/>
          <p:cNvSpPr>
            <a:spLocks noGrp="1"/>
          </p:cNvSpPr>
          <p:nvPr>
            <p:ph type="ftr" sz="quarter" idx="11"/>
          </p:nvPr>
        </p:nvSpPr>
        <p:spPr/>
        <p:txBody>
          <a:bodyPr/>
          <a:lstStyle/>
          <a:p>
            <a:r>
              <a:rPr lang="en-US" dirty="0"/>
              <a:t>  </a:t>
            </a:r>
          </a:p>
        </p:txBody>
      </p:sp>
    </p:spTree>
    <p:extLst>
      <p:ext uri="{BB962C8B-B14F-4D97-AF65-F5344CB8AC3E}">
        <p14:creationId xmlns:p14="http://schemas.microsoft.com/office/powerpoint/2010/main" val="85479038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1406768"/>
            <a:ext cx="6056143" cy="650631"/>
          </a:xfrm>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1000" dirty="0"/>
            </a:br>
            <a:br>
              <a:rPr lang="it-IT" sz="3200" b="1" dirty="0"/>
            </a:br>
            <a:br>
              <a:rPr lang="it-IT" sz="3000" dirty="0"/>
            </a:br>
            <a:r>
              <a:rPr lang="it-IT" sz="1500" dirty="0"/>
              <a:t>CENNI: IL COLLEGIO SINDACALE</a:t>
            </a:r>
          </a:p>
        </p:txBody>
      </p:sp>
      <p:sp>
        <p:nvSpPr>
          <p:cNvPr id="3" name="Segnaposto contenuto 2"/>
          <p:cNvSpPr>
            <a:spLocks noGrp="1"/>
          </p:cNvSpPr>
          <p:nvPr>
            <p:ph idx="1"/>
          </p:nvPr>
        </p:nvSpPr>
        <p:spPr>
          <a:xfrm>
            <a:off x="457199" y="2209800"/>
            <a:ext cx="6508377" cy="3916363"/>
          </a:xfrm>
        </p:spPr>
        <p:txBody>
          <a:bodyPr>
            <a:normAutofit fontScale="92500" lnSpcReduction="20000"/>
          </a:bodyPr>
          <a:lstStyle/>
          <a:p>
            <a:pPr marL="0" indent="0" algn="just">
              <a:buNone/>
            </a:pPr>
            <a:r>
              <a:rPr lang="it-IT" dirty="0"/>
              <a:t>L’art. 2477, norma che stabilisce i casi in cui è obbligatoria la nomina dell’organo di controllo nella </a:t>
            </a:r>
            <a:r>
              <a:rPr lang="it-IT" dirty="0" err="1"/>
              <a:t>s.r.l</a:t>
            </a:r>
            <a:endParaRPr lang="it-IT" dirty="0"/>
          </a:p>
          <a:p>
            <a:r>
              <a:rPr lang="it-IT" b="1" dirty="0"/>
              <a:t>Il collegio sindacale </a:t>
            </a:r>
            <a:r>
              <a:rPr lang="it-IT" dirty="0"/>
              <a:t>è obbligatorio:</a:t>
            </a:r>
          </a:p>
          <a:p>
            <a:pPr marL="0" indent="0" algn="just">
              <a:buNone/>
            </a:pPr>
            <a:r>
              <a:rPr lang="it-IT" dirty="0"/>
              <a:t>– Se per due esercizi consecutivi siano stati superati due dei limiti indicati dal primo comma dell’art. 2435bis c.c. ai fini della redazione del bilancio in forma abbreviata.</a:t>
            </a:r>
          </a:p>
          <a:p>
            <a:pPr marL="0" indent="0" algn="just">
              <a:buNone/>
            </a:pPr>
            <a:r>
              <a:rPr lang="it-IT" dirty="0"/>
              <a:t>– Se la società sia tenuta alla redazione del bilancio consolidato.</a:t>
            </a:r>
          </a:p>
          <a:p>
            <a:pPr marL="0" indent="0" algn="just">
              <a:buNone/>
            </a:pPr>
            <a:r>
              <a:rPr lang="it-IT" dirty="0"/>
              <a:t>– Se la società controlla altre società sottoposte obbligatoriamente alla revisione legale dei conti.</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100</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6327354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1406768"/>
            <a:ext cx="6056143" cy="650631"/>
          </a:xfrm>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1000" dirty="0"/>
            </a:br>
            <a:br>
              <a:rPr lang="it-IT" sz="3200" b="1" dirty="0"/>
            </a:br>
            <a:br>
              <a:rPr lang="it-IT" sz="3000" dirty="0"/>
            </a:br>
            <a:r>
              <a:rPr lang="it-IT" sz="1500" dirty="0"/>
              <a:t>LA RELAZIONE DEL REVISORE LEGALE</a:t>
            </a:r>
          </a:p>
        </p:txBody>
      </p:sp>
      <p:sp>
        <p:nvSpPr>
          <p:cNvPr id="3" name="Segnaposto contenuto 2"/>
          <p:cNvSpPr>
            <a:spLocks noGrp="1"/>
          </p:cNvSpPr>
          <p:nvPr>
            <p:ph idx="1"/>
          </p:nvPr>
        </p:nvSpPr>
        <p:spPr>
          <a:xfrm>
            <a:off x="457199" y="2209800"/>
            <a:ext cx="6508377" cy="3916363"/>
          </a:xfrm>
        </p:spPr>
        <p:txBody>
          <a:bodyPr>
            <a:normAutofit fontScale="92500" lnSpcReduction="10000"/>
          </a:bodyPr>
          <a:lstStyle/>
          <a:p>
            <a:pPr marL="0" indent="0" algn="just">
              <a:buNone/>
            </a:pPr>
            <a:r>
              <a:rPr lang="it-IT" dirty="0"/>
              <a:t>Il Revisore Legale redige una relazione da allegare al Bilancio d’esercizio ove si riferisce all’assemblea il giudizio professionale  sull’attendibilità del bilancio.</a:t>
            </a:r>
          </a:p>
          <a:p>
            <a:pPr marL="0" indent="0" algn="just">
              <a:buNone/>
            </a:pPr>
            <a:r>
              <a:rPr lang="it-IT" dirty="0"/>
              <a:t>Nella relazione il revisore legale, che può coincidere in alcuni casi con il Collegio Sindacale, deve attenersi ad uno schema obbligatorio.</a:t>
            </a:r>
          </a:p>
          <a:p>
            <a:pPr marL="0" indent="0" algn="just">
              <a:buNone/>
            </a:pPr>
            <a:r>
              <a:rPr lang="it-IT" dirty="0"/>
              <a:t>Il destinatario della relazione è l’assemblea degli azionisti o dei soci. </a:t>
            </a:r>
          </a:p>
          <a:p>
            <a:pPr marL="0" indent="0" algn="just">
              <a:buNone/>
            </a:pPr>
            <a:r>
              <a:rPr lang="it-IT" dirty="0"/>
              <a:t>Il revisore può esprimere un giudizio sul bilancio  che può essere positivo, positivo con rilievi, negativo o impossibilità a emettere un giudizio.</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101</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349532962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p>
        </p:txBody>
      </p:sp>
      <p:sp>
        <p:nvSpPr>
          <p:cNvPr id="3" name="Segnaposto contenuto 2"/>
          <p:cNvSpPr>
            <a:spLocks noGrp="1"/>
          </p:cNvSpPr>
          <p:nvPr>
            <p:ph idx="1"/>
          </p:nvPr>
        </p:nvSpPr>
        <p:spPr/>
        <p:txBody>
          <a:bodyPr>
            <a:normAutofit fontScale="85000" lnSpcReduction="20000"/>
          </a:bodyPr>
          <a:lstStyle/>
          <a:p>
            <a:pPr algn="just"/>
            <a:r>
              <a:rPr lang="it-IT" dirty="0"/>
              <a:t>Ai sensi del </a:t>
            </a:r>
            <a:r>
              <a:rPr lang="it-IT" dirty="0" err="1"/>
              <a:t>D.Lgs.</a:t>
            </a:r>
            <a:r>
              <a:rPr lang="it-IT" dirty="0"/>
              <a:t> n. 38/2005 vi è l’obbligo di redazione del bilancio d’esercizio in base ai principi contabili internazionali omologati nell’Unione Europea per le seguenti imprese: </a:t>
            </a:r>
          </a:p>
          <a:p>
            <a:pPr marL="0" indent="0" algn="just">
              <a:buNone/>
            </a:pPr>
            <a:r>
              <a:rPr lang="it-IT" dirty="0"/>
              <a:t>– le società emittenti strumenti finanziari ammessi alla negoziazione in mercati regolamentati di qualsiasi Stato membro dell’Unione Europea (società quotata), escluse le compagnie assicurative; </a:t>
            </a:r>
          </a:p>
          <a:p>
            <a:pPr marL="0" indent="0" algn="just">
              <a:buNone/>
            </a:pPr>
            <a:r>
              <a:rPr lang="it-IT" dirty="0"/>
              <a:t>– società emittenti strumenti finanziari che, ancorché non quotati in mercati regolamentati italiani, siano diffusi tra il pubblico in misura rilevante; </a:t>
            </a:r>
          </a:p>
          <a:p>
            <a:pPr marL="0" indent="0" algn="just">
              <a:buNone/>
            </a:pPr>
            <a:r>
              <a:rPr lang="it-IT" dirty="0"/>
              <a:t>– le banche italiane; </a:t>
            </a:r>
          </a:p>
          <a:p>
            <a:pPr marL="0" indent="0" algn="just">
              <a:buNone/>
            </a:pPr>
            <a:r>
              <a:rPr lang="it-IT" dirty="0"/>
              <a:t>– le compagnie assicurative quotate che non redigono il bilancio consolidato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102</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396666819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fontScale="85000" lnSpcReduction="10000"/>
          </a:bodyPr>
          <a:lstStyle/>
          <a:p>
            <a:pPr algn="just"/>
            <a:r>
              <a:rPr lang="it-IT" u="sng" dirty="0"/>
              <a:t>Se il motivo che ha determinato l’obbligatorietà dell’applicazione dei principi contabili internazionali viene meno</a:t>
            </a:r>
            <a:r>
              <a:rPr lang="it-IT" dirty="0"/>
              <a:t>, ad esempio perché la società è esclusa dalla quotazione in borsa, è possibile continuare ad applicare i principi contabili internazionali oppure redigere il bilancio in base alle norme del Codice civile. </a:t>
            </a:r>
          </a:p>
          <a:p>
            <a:pPr algn="just"/>
            <a:r>
              <a:rPr lang="it-IT" dirty="0"/>
              <a:t>Hanno invece la f</a:t>
            </a:r>
            <a:r>
              <a:rPr lang="it-IT" u="sng" dirty="0"/>
              <a:t>acoltà di applicare i principi contabili internazionali tutte le società che superano i limiti per la redazione del bilancio in forma abbreviata </a:t>
            </a:r>
            <a:r>
              <a:rPr lang="it-IT" dirty="0"/>
              <a:t>ai sensi dell’art. 2435-bis c.c.. </a:t>
            </a:r>
          </a:p>
          <a:p>
            <a:pPr algn="just"/>
            <a:r>
              <a:rPr lang="it-IT" dirty="0"/>
              <a:t>Pertanto </a:t>
            </a:r>
            <a:r>
              <a:rPr lang="it-IT" u="sng" dirty="0"/>
              <a:t>tutte le società che si trovano al di sotto di tali limiti non possono applicare i principi contabili internazionali</a:t>
            </a:r>
            <a:r>
              <a:rPr lang="it-IT" dirty="0"/>
              <a:t> nella redazione del bilancio d’esercizio.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103</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58285118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lnSpcReduction="10000"/>
          </a:bodyPr>
          <a:lstStyle/>
          <a:p>
            <a:pPr algn="just"/>
            <a:r>
              <a:rPr lang="it-IT" dirty="0"/>
              <a:t>In ogni caso il </a:t>
            </a:r>
            <a:r>
              <a:rPr lang="it-IT" dirty="0" err="1"/>
              <a:t>D.Lgs.</a:t>
            </a:r>
            <a:r>
              <a:rPr lang="it-IT" dirty="0"/>
              <a:t> n. 38/2005 prevede che “</a:t>
            </a:r>
            <a:r>
              <a:rPr lang="it-IT" u="sng" dirty="0"/>
              <a:t>la scelta di applicare i principi contabili internazionali non è revocabile</a:t>
            </a:r>
            <a:r>
              <a:rPr lang="it-IT" dirty="0"/>
              <a:t>, salvo che ricorrano circostanze eccezionali, adeguatamente illustrate nella nota integrativa, unitamente all’indicazione degli effetti sulla rappresentazione della situazione patrimoniale e finanziaria e del risultato economico della società.</a:t>
            </a:r>
          </a:p>
          <a:p>
            <a:pPr algn="just"/>
            <a:r>
              <a:rPr lang="it-IT" dirty="0"/>
              <a:t>In ogni caso, il bilancio relativo all’esercizio nel corso del quale è deliberata la revoca della scelta è redatto in conformità ai principi contabili internazionali.”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104</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79864202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fontScale="85000" lnSpcReduction="20000"/>
          </a:bodyPr>
          <a:lstStyle/>
          <a:p>
            <a:pPr marL="0" indent="0" algn="just">
              <a:buNone/>
            </a:pPr>
            <a:r>
              <a:rPr lang="it-IT" dirty="0"/>
              <a:t>Il bilancio redatto in conformità dei principi contabili internazionali si compone di:</a:t>
            </a:r>
          </a:p>
          <a:p>
            <a:pPr algn="just"/>
            <a:r>
              <a:rPr lang="it-IT" dirty="0"/>
              <a:t>Stato Patrimoniale</a:t>
            </a:r>
          </a:p>
          <a:p>
            <a:pPr algn="just"/>
            <a:r>
              <a:rPr lang="it-IT" dirty="0"/>
              <a:t>Conto Economico</a:t>
            </a:r>
          </a:p>
          <a:p>
            <a:pPr algn="just"/>
            <a:r>
              <a:rPr lang="it-IT" dirty="0"/>
              <a:t>Un prospetto riepilogativo delle variazioni del patrimonio Netto che mostri alternativamente:</a:t>
            </a:r>
          </a:p>
          <a:p>
            <a:pPr lvl="3" algn="just">
              <a:buFontTx/>
              <a:buChar char="-"/>
            </a:pPr>
            <a:r>
              <a:rPr lang="it-IT" dirty="0"/>
              <a:t>Le variazioni delle poste del PN</a:t>
            </a:r>
          </a:p>
          <a:p>
            <a:pPr lvl="3" algn="just">
              <a:buFontTx/>
              <a:buChar char="-"/>
            </a:pPr>
            <a:r>
              <a:rPr lang="it-IT" dirty="0"/>
              <a:t>Le variazioni di PN diverse da quelle derivanti con i possessori di Capitale Proprio</a:t>
            </a:r>
          </a:p>
          <a:p>
            <a:pPr algn="just"/>
            <a:r>
              <a:rPr lang="it-IT" dirty="0"/>
              <a:t>Rendiconto Finanziario</a:t>
            </a:r>
          </a:p>
          <a:p>
            <a:pPr algn="just"/>
            <a:r>
              <a:rPr lang="it-IT" dirty="0"/>
              <a:t>Note che contengono una sintesi delle Politiche contabili rilevanti  e altre Note esplicative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105</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73681195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a:bodyPr>
          <a:lstStyle/>
          <a:p>
            <a:pPr algn="just"/>
            <a:r>
              <a:rPr lang="it-IT" dirty="0"/>
              <a:t>Il principio contabile internazionale  </a:t>
            </a:r>
            <a:r>
              <a:rPr lang="it-IT" dirty="0" err="1"/>
              <a:t>Ias</a:t>
            </a:r>
            <a:r>
              <a:rPr lang="it-IT" dirty="0"/>
              <a:t> 1 espone le linee guida per il contenuto e la struttura dei prospetti di Stato Patrimoniale e conto economico e del prospetto delle Variazioni di PN.</a:t>
            </a:r>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106</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12700447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a:bodyPr>
          <a:lstStyle/>
          <a:p>
            <a:pPr algn="just"/>
            <a:r>
              <a:rPr lang="it-IT" dirty="0"/>
              <a:t>STATO PATRIMONIALE</a:t>
            </a:r>
          </a:p>
          <a:p>
            <a:pPr marL="0" indent="0" algn="just">
              <a:buNone/>
            </a:pPr>
            <a:r>
              <a:rPr lang="it-IT" dirty="0"/>
              <a:t>Secondo lo </a:t>
            </a:r>
            <a:r>
              <a:rPr lang="it-IT" dirty="0" err="1"/>
              <a:t>Ias</a:t>
            </a:r>
            <a:r>
              <a:rPr lang="it-IT" dirty="0"/>
              <a:t> 1 la presentazione delle Poste patrimoniali deve essere effettuata attraverso la distinzione tra poste correnti e non correnti , ad eccezione del caso in cui una presentazione basata sulla liquidità si dimostri più efficace.</a:t>
            </a:r>
          </a:p>
          <a:p>
            <a:pPr marL="0" indent="0" algn="just">
              <a:buNone/>
            </a:pPr>
            <a:r>
              <a:rPr lang="it-IT" dirty="0"/>
              <a:t>Quando tale eccezione si applica tutte le attività e passività devono essere presentate secondo l’ordine di liquidità.</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107</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362723421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a:bodyPr>
          <a:lstStyle/>
          <a:p>
            <a:pPr algn="just"/>
            <a:r>
              <a:rPr lang="it-IT" dirty="0"/>
              <a:t>STATO PATRIMONIALE</a:t>
            </a:r>
          </a:p>
          <a:p>
            <a:pPr algn="just"/>
            <a:r>
              <a:rPr lang="it-IT" dirty="0"/>
              <a:t>La distinzione corrente/non corrente fornisce informazioni utili ai destinatari del bilancio in quanto permette di distinguer e il capitale circolante netto (CCN) dal capitale usato dall’impresa per le operazioni di lungo termine.</a:t>
            </a:r>
          </a:p>
          <a:p>
            <a:pPr algn="just"/>
            <a:r>
              <a:rPr lang="it-IT" dirty="0"/>
              <a:t>La presentazione basata sul grado di liquidità è particolarmente adatta invece per banche e istituti finanziari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108</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23235542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a:bodyPr>
          <a:lstStyle/>
          <a:p>
            <a:pPr algn="just"/>
            <a:r>
              <a:rPr lang="it-IT" dirty="0"/>
              <a:t>STATO PATRIMONIALE</a:t>
            </a:r>
          </a:p>
          <a:p>
            <a:pPr marL="0" indent="0" algn="just">
              <a:buNone/>
            </a:pPr>
            <a:r>
              <a:rPr lang="it-IT" dirty="0"/>
              <a:t>Lo </a:t>
            </a:r>
            <a:r>
              <a:rPr lang="it-IT" dirty="0" err="1"/>
              <a:t>Ias</a:t>
            </a:r>
            <a:r>
              <a:rPr lang="it-IT" dirty="0"/>
              <a:t> 1 non prevede una struttura rigida dello SP</a:t>
            </a:r>
          </a:p>
          <a:p>
            <a:pPr marL="0" indent="0" algn="just">
              <a:buNone/>
            </a:pPr>
            <a:r>
              <a:rPr lang="it-IT" dirty="0"/>
              <a:t>Lo schema prevede un contenuto minimo , e le voci indicate non sono obbligatorie né lo è l’ordine con il quale vengono esposte. </a:t>
            </a:r>
          </a:p>
          <a:p>
            <a:pPr marL="0" indent="0" algn="just">
              <a:buNone/>
            </a:pPr>
            <a:r>
              <a:rPr lang="it-IT" dirty="0"/>
              <a:t>E’ possibile inserire nello schema di SP voci addizionali , intestazioni, risultati parziali e sotto-classificazioni se si ritengono rilevanti per la comprensione della situazione patrimoniale e finanziaria</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109</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3005557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marL="0" indent="0" algn="just">
              <a:buNone/>
            </a:pPr>
            <a:r>
              <a:rPr lang="it-IT" dirty="0"/>
              <a:t>Il Bilancio d’esercizio è disciplinato dagli artt. 2423 e seguenti del codice civile (eccetto che per le società che applicano ai sensi degli artt. 2 e 4 del Dlgs 38/2005 i principi contabili internazionali IAS/IFRS), ed è redatto nel rispetto dei principi contabili nazionali emanati dall’OIC (Organismo Italiano di Contabilità).</a:t>
            </a:r>
          </a:p>
          <a:p>
            <a:pPr marL="0" indent="0" algn="just">
              <a:buNone/>
            </a:pPr>
            <a:r>
              <a:rPr lang="it-IT" dirty="0"/>
              <a:t>Il Legislatore può statuire solo i principi basilari, con la conseguenza che la normativa in materia di Bilancio deve essere integrata e interpretata con i principi contabili.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a:t>
            </a:fld>
            <a:endParaRPr lang="en-US" dirty="0"/>
          </a:p>
        </p:txBody>
      </p:sp>
      <p:sp>
        <p:nvSpPr>
          <p:cNvPr id="7" name="Segnaposto piè di pagina 5"/>
          <p:cNvSpPr>
            <a:spLocks noGrp="1"/>
          </p:cNvSpPr>
          <p:nvPr>
            <p:ph type="ftr" sz="quarter" idx="11"/>
          </p:nvPr>
        </p:nvSpPr>
        <p:spPr/>
        <p:txBody>
          <a:bodyPr/>
          <a:lstStyle/>
          <a:p>
            <a:r>
              <a:rPr lang="en-US" dirty="0"/>
              <a:t>  </a:t>
            </a:r>
          </a:p>
        </p:txBody>
      </p:sp>
    </p:spTree>
    <p:extLst>
      <p:ext uri="{BB962C8B-B14F-4D97-AF65-F5344CB8AC3E}">
        <p14:creationId xmlns:p14="http://schemas.microsoft.com/office/powerpoint/2010/main" val="380518059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a:bodyPr>
          <a:lstStyle/>
          <a:p>
            <a:pPr algn="just"/>
            <a:r>
              <a:rPr lang="it-IT" dirty="0"/>
              <a:t>CONTO ECONOMICO</a:t>
            </a:r>
          </a:p>
          <a:p>
            <a:pPr marL="0" indent="0" algn="just">
              <a:buNone/>
            </a:pPr>
            <a:r>
              <a:rPr lang="it-IT" dirty="0"/>
              <a:t>Lo </a:t>
            </a:r>
            <a:r>
              <a:rPr lang="it-IT" dirty="0" err="1"/>
              <a:t>Ias</a:t>
            </a:r>
            <a:r>
              <a:rPr lang="it-IT" dirty="0"/>
              <a:t> 1 prevede che l’impresa debba esporre nel prospetto di conto economico o nella note esplicative , un’analisi di costi attraverso una classificazione basata sulla natura degli stessi o sulla loro destinazione all’interno dell’impresa.</a:t>
            </a:r>
          </a:p>
          <a:p>
            <a:pPr marL="0" indent="0" algn="just">
              <a:buNone/>
            </a:pPr>
            <a:r>
              <a:rPr lang="it-IT" dirty="0"/>
              <a:t>Lo </a:t>
            </a:r>
            <a:r>
              <a:rPr lang="it-IT" dirty="0" err="1"/>
              <a:t>Ias</a:t>
            </a:r>
            <a:r>
              <a:rPr lang="it-IT" dirty="0"/>
              <a:t> 1 non prevede uno schema rigido di CE ma una informativa minima. E’ possibile inserire nello schema di CE voci addizionali , intestazioni, risultati parziali e sotto-classificazioni se si ritengono rilevanti per la comprensione dei risultati economici</a:t>
            </a:r>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110</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36800615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lnSpcReduction="10000"/>
          </a:bodyPr>
          <a:lstStyle/>
          <a:p>
            <a:pPr algn="just"/>
            <a:r>
              <a:rPr lang="it-IT" dirty="0"/>
              <a:t>PROSPETTO DELLE VARIAZIONI DEL PN</a:t>
            </a:r>
          </a:p>
          <a:p>
            <a:pPr marL="0" indent="0" algn="just">
              <a:buNone/>
            </a:pPr>
            <a:r>
              <a:rPr lang="it-IT" dirty="0"/>
              <a:t>Le variazioni del PN dell’impresa tra 2 esercizi riflettono l’incremento o il decremento della ricchezza prodotta secondo gli specifici criteri di valutazione indicati in bilancio.</a:t>
            </a:r>
          </a:p>
          <a:p>
            <a:pPr marL="0" indent="0" algn="just">
              <a:buNone/>
            </a:pPr>
            <a:r>
              <a:rPr lang="it-IT" dirty="0"/>
              <a:t>Lo </a:t>
            </a:r>
            <a:r>
              <a:rPr lang="it-IT" dirty="0" err="1"/>
              <a:t>Ias</a:t>
            </a:r>
            <a:r>
              <a:rPr lang="it-IT" dirty="0"/>
              <a:t> 1 prevede che debba essere predisposto un prospetto che evidenzi:</a:t>
            </a:r>
          </a:p>
          <a:p>
            <a:pPr algn="just">
              <a:buFontTx/>
              <a:buChar char="-"/>
            </a:pPr>
            <a:r>
              <a:rPr lang="it-IT" dirty="0"/>
              <a:t>l’utile o la perdita d’esercizio</a:t>
            </a:r>
          </a:p>
          <a:p>
            <a:pPr algn="just">
              <a:buFontTx/>
              <a:buChar char="-"/>
            </a:pPr>
            <a:r>
              <a:rPr lang="it-IT" dirty="0"/>
              <a:t>ciascuna voce di proventi e oneri imputata direttamente a PN</a:t>
            </a:r>
          </a:p>
          <a:p>
            <a:pPr algn="just">
              <a:buFontTx/>
              <a:buChar char="-"/>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111</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76135073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CENNI:SOGGETTI CHE REDIGONO IL BILANCIO  SECONDO I PRINCIPI CONTABILI INTERNAZIONALI</a:t>
            </a:r>
            <a:br>
              <a:rPr lang="it-IT" sz="3000" dirty="0"/>
            </a:br>
            <a:endParaRPr lang="it-IT" sz="3000" dirty="0"/>
          </a:p>
        </p:txBody>
      </p:sp>
      <p:sp>
        <p:nvSpPr>
          <p:cNvPr id="3" name="Segnaposto contenuto 2"/>
          <p:cNvSpPr>
            <a:spLocks noGrp="1"/>
          </p:cNvSpPr>
          <p:nvPr>
            <p:ph idx="1"/>
          </p:nvPr>
        </p:nvSpPr>
        <p:spPr/>
        <p:txBody>
          <a:bodyPr>
            <a:normAutofit lnSpcReduction="10000"/>
          </a:bodyPr>
          <a:lstStyle/>
          <a:p>
            <a:pPr algn="just"/>
            <a:r>
              <a:rPr lang="it-IT" dirty="0"/>
              <a:t>PROSPETTO DELLE VARIAZIONI DEL PN</a:t>
            </a:r>
          </a:p>
          <a:p>
            <a:pPr algn="just">
              <a:buFontTx/>
              <a:buChar char="-"/>
            </a:pPr>
            <a:r>
              <a:rPr lang="it-IT" dirty="0"/>
              <a:t>Per ciascuna voce del PN gli effetti di cambiamento di principi contabili e le correzioni di errori </a:t>
            </a:r>
          </a:p>
          <a:p>
            <a:pPr algn="just">
              <a:buFontTx/>
              <a:buChar char="-"/>
            </a:pPr>
            <a:r>
              <a:rPr lang="it-IT" dirty="0"/>
              <a:t>Gli importi delle operazioni con i possessori di capitale proprio  che agiscono in tale loro qualità , esponendo separatamente le distribuzioni di capitale agli stessi</a:t>
            </a:r>
          </a:p>
          <a:p>
            <a:pPr algn="just">
              <a:buFontTx/>
              <a:buChar char="-"/>
            </a:pPr>
            <a:r>
              <a:rPr lang="it-IT" dirty="0"/>
              <a:t>Il saldo delle riserve di utili ovvero gli utili o le perdite accumulate  e i movimenti durante l’esercizio</a:t>
            </a:r>
          </a:p>
          <a:p>
            <a:pPr algn="just">
              <a:buFontTx/>
              <a:buChar char="-"/>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112</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336957662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914400"/>
            <a:ext cx="6508377" cy="708802"/>
          </a:xfrm>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000" dirty="0"/>
              <a:t>DEFINIZIONE  BILANCIO CONSOLIDATO </a:t>
            </a:r>
            <a:br>
              <a:rPr lang="it-IT" sz="3000" dirty="0"/>
            </a:br>
            <a:endParaRPr lang="it-IT" sz="3000" dirty="0"/>
          </a:p>
        </p:txBody>
      </p:sp>
      <p:sp>
        <p:nvSpPr>
          <p:cNvPr id="3" name="Segnaposto contenuto 2"/>
          <p:cNvSpPr>
            <a:spLocks noGrp="1"/>
          </p:cNvSpPr>
          <p:nvPr>
            <p:ph idx="1"/>
          </p:nvPr>
        </p:nvSpPr>
        <p:spPr>
          <a:xfrm>
            <a:off x="457199" y="1505244"/>
            <a:ext cx="6646986" cy="4620920"/>
          </a:xfrm>
        </p:spPr>
        <p:txBody>
          <a:bodyPr>
            <a:normAutofit fontScale="85000" lnSpcReduction="10000"/>
          </a:bodyPr>
          <a:lstStyle/>
          <a:p>
            <a:pPr marL="0" indent="0" algn="just">
              <a:buNone/>
            </a:pPr>
            <a:r>
              <a:rPr lang="it-IT" dirty="0"/>
              <a:t>Il bilancio consolidato è il bilancio che espone la situazione patrimoniale e finanziaria e il risultato economico di un gruppo di imprese considerate come un’unica impresa, superando così le distinte personalità giuridiche delle imprese del gruppo.</a:t>
            </a:r>
          </a:p>
          <a:p>
            <a:pPr marL="0" indent="0" algn="just">
              <a:buNone/>
            </a:pPr>
            <a:r>
              <a:rPr lang="it-IT" dirty="0"/>
              <a:t>Si definisce gruppo un insieme di imprese delle quali una, la capogruppo, detiene il controllo delle altre. L’elemento determinante nella configurazione di gruppo è, quindi, il controllo, sia questo esercitabile direttamente dalla controllante o indirettamente tramite sue imprese controllate, persone interposte o società finanziarie. </a:t>
            </a:r>
          </a:p>
          <a:p>
            <a:pPr marL="0" indent="0" algn="just">
              <a:buNone/>
            </a:pPr>
            <a:r>
              <a:rPr lang="it-IT" dirty="0"/>
              <a:t>Il bilancio consolidato è il documento che prevede l’aggregazione dei valori corrispondenti alle attività, alle passività e ai componenti del conto economico delle imprese controllate direttamente e indirettamente dalla controllante, in base al metodo del consolidamento integrale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113</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228424543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3200" dirty="0"/>
              <a:t>Sistema normativo contabile in Italia</a:t>
            </a:r>
            <a:br>
              <a:rPr lang="it-IT" sz="3000" dirty="0"/>
            </a:br>
            <a:br>
              <a:rPr lang="it-IT" sz="3000" dirty="0"/>
            </a:br>
            <a:endParaRPr lang="it-IT" sz="3000" dirty="0"/>
          </a:p>
        </p:txBody>
      </p:sp>
      <p:sp>
        <p:nvSpPr>
          <p:cNvPr id="3" name="Segnaposto contenuto 2"/>
          <p:cNvSpPr>
            <a:spLocks noGrp="1"/>
          </p:cNvSpPr>
          <p:nvPr>
            <p:ph idx="1"/>
          </p:nvPr>
        </p:nvSpPr>
        <p:spPr/>
        <p:txBody>
          <a:bodyPr/>
          <a:lstStyle/>
          <a:p>
            <a:pPr marL="0" indent="0" algn="just">
              <a:buNone/>
            </a:pPr>
            <a:r>
              <a:rPr lang="it-IT" u="sng" dirty="0"/>
              <a:t>Il contesto normativo nazionale</a:t>
            </a:r>
            <a:r>
              <a:rPr lang="it-IT" dirty="0"/>
              <a:t>, a seguito della decisione europea di adottare i principi contabili internazionali per i bilanci consolidati delle società quotate, è suddivisibile in sintesi tra:</a:t>
            </a:r>
          </a:p>
          <a:p>
            <a:pPr lvl="1" algn="just"/>
            <a:r>
              <a:rPr lang="it-IT" dirty="0"/>
              <a:t> soggetti che per obbligo o facoltà adottano i principi contabili internazionali </a:t>
            </a:r>
          </a:p>
          <a:p>
            <a:pPr lvl="1" algn="just"/>
            <a:r>
              <a:rPr lang="it-IT" dirty="0"/>
              <a:t>e soggetti che redigono il bilancio d’esercizio secondo la normativa contabile del Codice civile o altre norme di settore. </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114</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44921072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000" dirty="0"/>
            </a:br>
            <a:r>
              <a:rPr lang="it-IT" sz="2800" dirty="0"/>
              <a:t>Soggetti che redigono il bilancio secondo i principi contabili nazionali</a:t>
            </a:r>
            <a:br>
              <a:rPr lang="it-IT" sz="3000" dirty="0"/>
            </a:br>
            <a:endParaRPr lang="it-IT" sz="3000" dirty="0"/>
          </a:p>
        </p:txBody>
      </p:sp>
      <p:sp>
        <p:nvSpPr>
          <p:cNvPr id="3" name="Segnaposto contenuto 2"/>
          <p:cNvSpPr>
            <a:spLocks noGrp="1"/>
          </p:cNvSpPr>
          <p:nvPr>
            <p:ph idx="1"/>
          </p:nvPr>
        </p:nvSpPr>
        <p:spPr>
          <a:xfrm>
            <a:off x="457199" y="1716258"/>
            <a:ext cx="6508377" cy="4409905"/>
          </a:xfrm>
        </p:spPr>
        <p:txBody>
          <a:bodyPr>
            <a:normAutofit fontScale="92500" lnSpcReduction="20000"/>
          </a:bodyPr>
          <a:lstStyle/>
          <a:p>
            <a:pPr marL="0" indent="0" algn="just">
              <a:buNone/>
            </a:pPr>
            <a:r>
              <a:rPr lang="it-IT" dirty="0"/>
              <a:t>Le società che per scelta o per impossibilità non applicano i principi contabili internazionali ai sensi del </a:t>
            </a:r>
            <a:r>
              <a:rPr lang="it-IT" dirty="0" err="1"/>
              <a:t>D.Lgs.</a:t>
            </a:r>
            <a:r>
              <a:rPr lang="it-IT" dirty="0"/>
              <a:t> n. 38/2005 redigono il bilancio in base alle norme del Codice civile integrate e interpretate dai Principi contabili nazionali emanati dall’Organismo Italiano di Contabilità (OIC).</a:t>
            </a:r>
          </a:p>
          <a:p>
            <a:pPr marL="0" indent="0" algn="just">
              <a:buNone/>
            </a:pPr>
            <a:r>
              <a:rPr lang="it-IT" dirty="0"/>
              <a:t>Le norme del Codice civile di riferimento sono quelle che vanno dall’art. 2423 al 2427-bis c.c. per le società che superano i limiti per la redazione del bilancio in forma abbreviata, mentre l’art. 2435-bis disciplina le norme semplificatorie per le imprese che redigono il bilancio in forma abbreviata. </a:t>
            </a:r>
          </a:p>
          <a:p>
            <a:pPr marL="0" indent="0" algn="just">
              <a:buNone/>
            </a:pPr>
            <a:r>
              <a:rPr lang="it-IT" dirty="0"/>
              <a:t>Il </a:t>
            </a:r>
            <a:r>
              <a:rPr lang="it-IT" dirty="0" err="1"/>
              <a:t>D.Lgs.</a:t>
            </a:r>
            <a:r>
              <a:rPr lang="it-IT" dirty="0"/>
              <a:t> n. 139/2015 ha infine introdotto la categoria delle “micro-imprese”, la cui semplificazione nella redazione del bilancio è disciplinata dall’art. 2435-ter.</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115</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51243563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2800" dirty="0"/>
              <a:t>Soggetti che redigono il bilancio secondo i principi contabili nazionali: le Microimprese</a:t>
            </a:r>
            <a:endParaRPr lang="it-IT" sz="3000" dirty="0"/>
          </a:p>
        </p:txBody>
      </p:sp>
      <p:sp>
        <p:nvSpPr>
          <p:cNvPr id="3" name="Segnaposto contenuto 2"/>
          <p:cNvSpPr>
            <a:spLocks noGrp="1"/>
          </p:cNvSpPr>
          <p:nvPr>
            <p:ph idx="1"/>
          </p:nvPr>
        </p:nvSpPr>
        <p:spPr>
          <a:xfrm>
            <a:off x="457199" y="2209800"/>
            <a:ext cx="6508377" cy="3916363"/>
          </a:xfrm>
        </p:spPr>
        <p:txBody>
          <a:bodyPr>
            <a:normAutofit lnSpcReduction="10000"/>
          </a:bodyPr>
          <a:lstStyle/>
          <a:p>
            <a:pPr marL="0" indent="0">
              <a:buNone/>
            </a:pPr>
            <a:r>
              <a:rPr lang="it-IT" dirty="0"/>
              <a:t>Come precedentemente indicato, una società è considerata una micro-impresa se nel bilancio redatto al 31 dicembre 2016 oppure successivamente per due esercizi consecutivi non abbia superato almeno due dei seguenti limiti: </a:t>
            </a:r>
          </a:p>
          <a:p>
            <a:pPr marL="0" indent="0">
              <a:buNone/>
            </a:pPr>
            <a:r>
              <a:rPr lang="it-IT" dirty="0"/>
              <a:t>– totale dell’attivo dello stato patrimoniale: 175.000 euro; </a:t>
            </a:r>
          </a:p>
          <a:p>
            <a:pPr marL="0" indent="0">
              <a:buNone/>
            </a:pPr>
            <a:r>
              <a:rPr lang="it-IT" dirty="0"/>
              <a:t>– ricavi delle vendite e delle prestazioni: 350.000 euro; </a:t>
            </a:r>
          </a:p>
          <a:p>
            <a:pPr marL="0" indent="0">
              <a:buNone/>
            </a:pPr>
            <a:r>
              <a:rPr lang="it-IT" dirty="0"/>
              <a:t>– dipendenti occupati in media durante l’esercizio: 5 unità.</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116</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806292082"/>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r>
              <a:rPr lang="it-IT" sz="2800" dirty="0"/>
              <a:t>Soggetti che redigono il bilancio secondo i principi contabili nazionali: le Piccole Imprese</a:t>
            </a: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lnSpcReduction="10000"/>
          </a:bodyPr>
          <a:lstStyle/>
          <a:p>
            <a:pPr marL="0" indent="0" algn="just">
              <a:buNone/>
            </a:pPr>
            <a:r>
              <a:rPr lang="it-IT" dirty="0"/>
              <a:t>Come precedentemente illustrato, una società ha la facoltà di redigere il bilancio in forma abbreviata ai sensi dell’art. 2435-bis se per almeno due esercizi consecutivi non abbia superato almeno due dei seguenti limiti: </a:t>
            </a:r>
          </a:p>
          <a:p>
            <a:pPr marL="0" indent="0">
              <a:buNone/>
            </a:pPr>
            <a:r>
              <a:rPr lang="it-IT" dirty="0"/>
              <a:t>– totale dell’attivo dello stato patrimoniale: 4.400.000 euro; </a:t>
            </a:r>
          </a:p>
          <a:p>
            <a:pPr marL="0" indent="0">
              <a:buNone/>
            </a:pPr>
            <a:r>
              <a:rPr lang="it-IT" dirty="0"/>
              <a:t>– ricavi delle vendite e delle prestazioni: 8.800.000 euro; </a:t>
            </a:r>
          </a:p>
          <a:p>
            <a:pPr marL="0" indent="0">
              <a:buNone/>
            </a:pPr>
            <a:r>
              <a:rPr lang="it-IT" dirty="0"/>
              <a:t>– dipendenti occupati in media durante l’esercizio: 50 unità.</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117</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280584483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br>
              <a:rPr lang="it-IT" sz="3200" dirty="0"/>
            </a:br>
            <a:br>
              <a:rPr lang="it-IT" sz="3000" dirty="0"/>
            </a:br>
            <a:r>
              <a:rPr lang="it-IT" sz="2800" dirty="0"/>
              <a:t>Soggetti che redigono il bilancio secondo i principi contabili nazionali</a:t>
            </a: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Tutte le altre società redigono il bilancio d’esercizio seguendo il disposto degli articoli che vanno dal 2423 al 2427-bis, senza semplificazioni determinate dal livello dimensionale. </a:t>
            </a:r>
          </a:p>
          <a:p>
            <a:pPr marL="0" indent="0" algn="just">
              <a:buNone/>
            </a:pPr>
            <a:r>
              <a:rPr lang="it-IT" dirty="0"/>
              <a:t>Le norme di carattere generale stabilite dal Codice civile sono integrate e interpretate dall’OIC. </a:t>
            </a:r>
          </a:p>
          <a:p>
            <a:pPr marL="0" indent="0" algn="just">
              <a:buNone/>
            </a:pPr>
            <a:r>
              <a:rPr lang="it-IT" dirty="0"/>
              <a:t>Il ruolo dell’OIC nel sistema contabile nazionale è stabilito dal </a:t>
            </a:r>
            <a:r>
              <a:rPr lang="it-IT" dirty="0" err="1"/>
              <a:t>D.Lgs.</a:t>
            </a:r>
            <a:r>
              <a:rPr lang="it-IT" dirty="0"/>
              <a:t> n. 91/2014, che ha attribuito all’organismo le seguenti funzioni: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118</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19534489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2800" dirty="0"/>
              <a:t>Soggetti che redigono il bilancio secondo i principi contabili nazionali</a:t>
            </a:r>
          </a:p>
        </p:txBody>
      </p:sp>
      <p:sp>
        <p:nvSpPr>
          <p:cNvPr id="3" name="Segnaposto contenuto 2"/>
          <p:cNvSpPr>
            <a:spLocks noGrp="1"/>
          </p:cNvSpPr>
          <p:nvPr>
            <p:ph idx="1"/>
          </p:nvPr>
        </p:nvSpPr>
        <p:spPr/>
        <p:txBody>
          <a:bodyPr>
            <a:normAutofit lnSpcReduction="10000"/>
          </a:bodyPr>
          <a:lstStyle/>
          <a:p>
            <a:pPr algn="just">
              <a:buFontTx/>
              <a:buChar char="-"/>
            </a:pPr>
            <a:r>
              <a:rPr lang="it-IT" dirty="0"/>
              <a:t>emanare i principi contabili nazionali, ispirati alla migliore prassi operativa, per la redazione dei bilanci secondo le disposizioni del Codice civile; </a:t>
            </a:r>
          </a:p>
          <a:p>
            <a:pPr algn="just">
              <a:buFontTx/>
              <a:buChar char="-"/>
            </a:pPr>
            <a:r>
              <a:rPr lang="it-IT" dirty="0"/>
              <a:t>fornire supporto all’attività del Parlamento e degli Organi governativi in materia contabile ed esprimere pareri, quando ciò è previsto da specifiche disposizioni di legge o dietro richiesta di altre istituzioni pubbliche; </a:t>
            </a:r>
          </a:p>
          <a:p>
            <a:pPr algn="just">
              <a:buFontTx/>
              <a:buChar char="-"/>
            </a:pPr>
            <a:r>
              <a:rPr lang="it-IT" dirty="0"/>
              <a:t>partecipare al processo di elaborazione dei principi contabili internazionali adottati in Europa, intrattenendo rapporti con lo IASB, l’EFRAG, nonché con gli organismi contabili di altri Paesi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119</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149513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marL="0" indent="0" algn="just">
              <a:buNone/>
            </a:pPr>
            <a:r>
              <a:rPr lang="it-IT" dirty="0"/>
              <a:t>La forma legale del Bilancio d’esercizio è stata innovata con il D. </a:t>
            </a:r>
            <a:r>
              <a:rPr lang="it-IT" dirty="0" err="1"/>
              <a:t>Lgs</a:t>
            </a:r>
            <a:r>
              <a:rPr lang="it-IT" dirty="0"/>
              <a:t>. N.139 del 18.08.2015 che conforma la normativa italiana vigente alla direttiva europea 213/34, novellando quanto originariamente previsto dapprima dal D. </a:t>
            </a:r>
            <a:r>
              <a:rPr lang="it-IT" dirty="0" err="1"/>
              <a:t>lgs</a:t>
            </a:r>
            <a:r>
              <a:rPr lang="it-IT" dirty="0"/>
              <a:t> 127/91 successivamente modificato  con il D. </a:t>
            </a:r>
            <a:r>
              <a:rPr lang="it-IT" dirty="0" err="1"/>
              <a:t>lgs</a:t>
            </a:r>
            <a:r>
              <a:rPr lang="it-IT" dirty="0"/>
              <a:t> 6/2003 poi integrato con la legge 306/2003.</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a:t>
            </a:fld>
            <a:endParaRPr lang="en-US" dirty="0"/>
          </a:p>
        </p:txBody>
      </p:sp>
      <p:sp>
        <p:nvSpPr>
          <p:cNvPr id="7" name="Segnaposto piè di pagina 5"/>
          <p:cNvSpPr>
            <a:spLocks noGrp="1"/>
          </p:cNvSpPr>
          <p:nvPr>
            <p:ph type="ftr" sz="quarter" idx="11"/>
          </p:nvPr>
        </p:nvSpPr>
        <p:spPr/>
        <p:txBody>
          <a:bodyPr/>
          <a:lstStyle/>
          <a:p>
            <a:r>
              <a:rPr lang="en-US" dirty="0"/>
              <a:t>  </a:t>
            </a:r>
          </a:p>
        </p:txBody>
      </p:sp>
    </p:spTree>
    <p:extLst>
      <p:ext uri="{BB962C8B-B14F-4D97-AF65-F5344CB8AC3E}">
        <p14:creationId xmlns:p14="http://schemas.microsoft.com/office/powerpoint/2010/main" val="379753494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2800" dirty="0"/>
              <a:t>Principali novità recate dal </a:t>
            </a:r>
            <a:r>
              <a:rPr lang="it-IT" sz="2800" dirty="0" err="1"/>
              <a:t>D.Lgs.</a:t>
            </a:r>
            <a:r>
              <a:rPr lang="it-IT" sz="2800" dirty="0"/>
              <a:t> 139/2015 sulla struttura del sistema delle norme contabili</a:t>
            </a:r>
          </a:p>
        </p:txBody>
      </p:sp>
      <p:sp>
        <p:nvSpPr>
          <p:cNvPr id="3" name="Segnaposto contenuto 2"/>
          <p:cNvSpPr>
            <a:spLocks noGrp="1"/>
          </p:cNvSpPr>
          <p:nvPr>
            <p:ph idx="1"/>
          </p:nvPr>
        </p:nvSpPr>
        <p:spPr/>
        <p:txBody>
          <a:bodyPr>
            <a:normAutofit lnSpcReduction="10000"/>
          </a:bodyPr>
          <a:lstStyle/>
          <a:p>
            <a:pPr algn="just"/>
            <a:r>
              <a:rPr lang="it-IT" dirty="0"/>
              <a:t>Il </a:t>
            </a:r>
            <a:r>
              <a:rPr lang="it-IT" dirty="0" err="1"/>
              <a:t>D.Lgs.</a:t>
            </a:r>
            <a:r>
              <a:rPr lang="it-IT" dirty="0"/>
              <a:t> 139/2015 segna un deciso cambio nell’approccio alla regolamentazione contabile. In particolare, si declinano le regole in base al profilo dimensionale di chi è chiamato ad applicarle: </a:t>
            </a:r>
          </a:p>
          <a:p>
            <a:pPr algn="just">
              <a:buFontTx/>
              <a:buChar char="-"/>
            </a:pPr>
            <a:r>
              <a:rPr lang="it-IT" dirty="0"/>
              <a:t>i soggetti di maggiori dimensioni applicano regole più complesse che migliorano la qualità dell’informazione fornita dal bilancio; </a:t>
            </a:r>
          </a:p>
          <a:p>
            <a:pPr algn="just">
              <a:buFontTx/>
              <a:buChar char="-"/>
            </a:pPr>
            <a:r>
              <a:rPr lang="it-IT" dirty="0"/>
              <a:t>per i soggetti di minori dimensioni si prevedono norme più semplici che, tenuto conto dei diversi utilizzatori di questi bilanci, sono volte a contenere gli oneri amministrativi.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120</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343318070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2800" dirty="0"/>
              <a:t>Principali novità recate dal </a:t>
            </a:r>
            <a:r>
              <a:rPr lang="it-IT" sz="2800" dirty="0" err="1"/>
              <a:t>D.Lgs.</a:t>
            </a:r>
            <a:r>
              <a:rPr lang="it-IT" sz="2800" dirty="0"/>
              <a:t> 139/2015 sulla struttura del sistema delle norme contabili: il bilancio abbreviato</a:t>
            </a:r>
          </a:p>
        </p:txBody>
      </p:sp>
      <p:sp>
        <p:nvSpPr>
          <p:cNvPr id="3" name="Segnaposto contenuto 2"/>
          <p:cNvSpPr>
            <a:spLocks noGrp="1"/>
          </p:cNvSpPr>
          <p:nvPr>
            <p:ph idx="1"/>
          </p:nvPr>
        </p:nvSpPr>
        <p:spPr>
          <a:xfrm>
            <a:off x="506437" y="2166426"/>
            <a:ext cx="6459139" cy="3959738"/>
          </a:xfrm>
        </p:spPr>
        <p:txBody>
          <a:bodyPr>
            <a:normAutofit fontScale="85000" lnSpcReduction="10000"/>
          </a:bodyPr>
          <a:lstStyle/>
          <a:p>
            <a:pPr algn="just"/>
            <a:r>
              <a:rPr lang="it-IT" dirty="0"/>
              <a:t>Il primo importante intervento riguarda l’art. 2435-bis, relativo al bilancio abbreviato. Oltre alla riformulazione del quinto comma (che ora individua in modo esplicito le informazioni da fornire nella nota integrativa), l’articolo è stato modificato per chiarire che le società che rientrano nei limiti previsti dall’articolo hanno la facoltà di non applicare alcune delle novità più rilevanti introdotte dal </a:t>
            </a:r>
            <a:r>
              <a:rPr lang="it-IT" dirty="0" err="1"/>
              <a:t>D.Lgs.</a:t>
            </a:r>
            <a:r>
              <a:rPr lang="it-IT" dirty="0"/>
              <a:t> 139. </a:t>
            </a:r>
          </a:p>
          <a:p>
            <a:pPr algn="just"/>
            <a:r>
              <a:rPr lang="it-IT" dirty="0"/>
              <a:t>In particolare, nel secondo comma si prevede che “Le società che redigono il bilancio in forma abbreviata sono esonerate dalla redazione del rendiconto finanziario”, mentre all’ottavo comma si dispone che le stesse società “hanno la facoltà di iscrivere i titoli al costo di acquisto, i crediti al valore di presumibile realizzo e i debiti al valore nominale”.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121</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424887059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000" dirty="0"/>
              <a:t>Principali novità recate dal </a:t>
            </a:r>
            <a:r>
              <a:rPr lang="it-IT" sz="3000" dirty="0" err="1"/>
              <a:t>D.Lgs.</a:t>
            </a:r>
            <a:r>
              <a:rPr lang="it-IT" sz="3000" dirty="0"/>
              <a:t> 139/2015 sulla struttura del sistema delle norme contabili: il bilancio abbreviato</a:t>
            </a:r>
          </a:p>
        </p:txBody>
      </p:sp>
      <p:sp>
        <p:nvSpPr>
          <p:cNvPr id="3" name="Segnaposto contenuto 2"/>
          <p:cNvSpPr>
            <a:spLocks noGrp="1"/>
          </p:cNvSpPr>
          <p:nvPr>
            <p:ph idx="1"/>
          </p:nvPr>
        </p:nvSpPr>
        <p:spPr>
          <a:xfrm>
            <a:off x="506437" y="2166426"/>
            <a:ext cx="6459139" cy="3959738"/>
          </a:xfrm>
        </p:spPr>
        <p:txBody>
          <a:bodyPr>
            <a:normAutofit/>
          </a:bodyPr>
          <a:lstStyle/>
          <a:p>
            <a:pPr algn="just"/>
            <a:r>
              <a:rPr lang="it-IT" dirty="0"/>
              <a:t>Differentemente da quanto accadeva in passato, quando le facilitazioni concesse alla società di minori dimensioni si limitavano alla presentazione delle voci negli schemi di bilancio, che potevano essere accorpate rispetto a quanto previsto per le altre società, oggi il codice concede “sconti” in termini sia di documenti che compongono il bilancio (rendiconto finanziario) sia in termini di criteri di valutazione, con un impatto – in termini di risparmi di costi – non trascurabile rispetto a chi è tenuto a rispettare tali adempimenti.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122</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53473103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000" dirty="0"/>
              <a:t>Principali novità recate dal </a:t>
            </a:r>
            <a:r>
              <a:rPr lang="it-IT" sz="3000" dirty="0" err="1"/>
              <a:t>D.Lgs.</a:t>
            </a:r>
            <a:r>
              <a:rPr lang="it-IT" sz="3000" dirty="0"/>
              <a:t> 139/2015 sulla struttura del sistema delle norme contabili: il bilancio delle microimprese</a:t>
            </a:r>
          </a:p>
        </p:txBody>
      </p:sp>
      <p:sp>
        <p:nvSpPr>
          <p:cNvPr id="3" name="Segnaposto contenuto 2"/>
          <p:cNvSpPr>
            <a:spLocks noGrp="1"/>
          </p:cNvSpPr>
          <p:nvPr>
            <p:ph idx="1"/>
          </p:nvPr>
        </p:nvSpPr>
        <p:spPr>
          <a:xfrm>
            <a:off x="506437" y="2166426"/>
            <a:ext cx="6459139" cy="3959738"/>
          </a:xfrm>
        </p:spPr>
        <p:txBody>
          <a:bodyPr>
            <a:normAutofit/>
          </a:bodyPr>
          <a:lstStyle/>
          <a:p>
            <a:pPr marL="0" indent="0" algn="just">
              <a:buNone/>
            </a:pPr>
            <a:r>
              <a:rPr lang="it-IT" dirty="0"/>
              <a:t>Ancora più dirompenti sono le novità che derivano dall’introduzione della categoria delle micro-imprese. Il </a:t>
            </a:r>
            <a:r>
              <a:rPr lang="it-IT" dirty="0" err="1"/>
              <a:t>D.Lgs.</a:t>
            </a:r>
            <a:r>
              <a:rPr lang="it-IT" dirty="0"/>
              <a:t> 139 introduce un nuovo art. 2435-ter, che riserva ulteriori facilitazioni rispetto a quelle per i bilanci abbreviati per le micro imprese:</a:t>
            </a:r>
          </a:p>
          <a:p>
            <a:pPr algn="just">
              <a:buFont typeface="Wingdings" panose="05000000000000000000" pitchFamily="2" charset="2"/>
              <a:buChar char="§"/>
            </a:pPr>
            <a:r>
              <a:rPr lang="it-IT" dirty="0"/>
              <a:t>In primo luogo si prevede l’esonero dall’obbligo di predisporre la nota integrativa, a condizione che vengano fornite le informazioni previste dai numeri 9 e 16 dell’art.2427 in tema di impegni e garanzie e di compensi/finanziamenti a sindaci e amministratori. </a:t>
            </a:r>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123</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0101638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000" dirty="0"/>
              <a:t>Principali novità recate dal </a:t>
            </a:r>
            <a:r>
              <a:rPr lang="it-IT" sz="3000" dirty="0" err="1"/>
              <a:t>D.Lgs.</a:t>
            </a:r>
            <a:r>
              <a:rPr lang="it-IT" sz="3000" dirty="0"/>
              <a:t> 139/2015 sulla struttura del sistema delle norme contabili: il bilancio delle microimprese</a:t>
            </a:r>
          </a:p>
        </p:txBody>
      </p:sp>
      <p:sp>
        <p:nvSpPr>
          <p:cNvPr id="3" name="Segnaposto contenuto 2"/>
          <p:cNvSpPr>
            <a:spLocks noGrp="1"/>
          </p:cNvSpPr>
          <p:nvPr>
            <p:ph idx="1"/>
          </p:nvPr>
        </p:nvSpPr>
        <p:spPr>
          <a:xfrm>
            <a:off x="506437" y="2166426"/>
            <a:ext cx="6459139" cy="3959738"/>
          </a:xfrm>
        </p:spPr>
        <p:txBody>
          <a:bodyPr>
            <a:normAutofit fontScale="85000" lnSpcReduction="10000"/>
          </a:bodyPr>
          <a:lstStyle/>
          <a:p>
            <a:pPr marL="0" indent="0" algn="just">
              <a:buNone/>
            </a:pPr>
            <a:endParaRPr lang="it-IT" dirty="0"/>
          </a:p>
          <a:p>
            <a:pPr algn="just"/>
            <a:r>
              <a:rPr lang="it-IT" dirty="0"/>
              <a:t>Si prevede poi la non applicazione della regola di cui al sesto comma dell’art. 2423, che impone di disapplicare norme specifiche della disciplina codicistica qualora in conflitto con la rappresentazione veritiera e corretta, nonché delle disposizioni di cui al numero 11-bis dell’art. 2426, che impongono la rilevazione in bilancio dei derivati al loro fair </a:t>
            </a:r>
            <a:r>
              <a:rPr lang="it-IT" dirty="0" err="1"/>
              <a:t>value</a:t>
            </a:r>
            <a:r>
              <a:rPr lang="it-IT" dirty="0"/>
              <a:t>. </a:t>
            </a:r>
          </a:p>
          <a:p>
            <a:pPr algn="just"/>
            <a:r>
              <a:rPr lang="it-IT" dirty="0"/>
              <a:t>Rimangono, ovviamente, valide tutte le facilitazioni previste per le società che non superano i limiti di cui all’art. 2435-bis, in tema di schemi di bilancio, di valutazione dei crediti e dei debiti, di valutazione dei titoli, di obbligo di redazione della relazione sulla gestione. </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124</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91141589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000" dirty="0"/>
              <a:t>Principali novità recate dal </a:t>
            </a:r>
            <a:r>
              <a:rPr lang="it-IT" sz="3000" dirty="0" err="1"/>
              <a:t>D.Lgs.</a:t>
            </a:r>
            <a:r>
              <a:rPr lang="it-IT" sz="3000" dirty="0"/>
              <a:t> 139/2015 sulla struttura del sistema delle norme contabili: il bilancio delle microimprese</a:t>
            </a:r>
          </a:p>
        </p:txBody>
      </p:sp>
      <p:sp>
        <p:nvSpPr>
          <p:cNvPr id="3" name="Segnaposto contenuto 2"/>
          <p:cNvSpPr>
            <a:spLocks noGrp="1"/>
          </p:cNvSpPr>
          <p:nvPr>
            <p:ph idx="1"/>
          </p:nvPr>
        </p:nvSpPr>
        <p:spPr>
          <a:xfrm>
            <a:off x="506437" y="2166426"/>
            <a:ext cx="6459139" cy="3959738"/>
          </a:xfrm>
        </p:spPr>
        <p:txBody>
          <a:bodyPr>
            <a:normAutofit fontScale="85000" lnSpcReduction="20000"/>
          </a:bodyPr>
          <a:lstStyle/>
          <a:p>
            <a:pPr marL="0" indent="0" algn="just">
              <a:buNone/>
            </a:pPr>
            <a:endParaRPr lang="it-IT" dirty="0"/>
          </a:p>
          <a:p>
            <a:pPr algn="just"/>
            <a:r>
              <a:rPr lang="it-IT" dirty="0"/>
              <a:t>Con riguardo ai tempi di decorrenza delle novità introdotte dal </a:t>
            </a:r>
            <a:r>
              <a:rPr lang="it-IT" dirty="0" err="1"/>
              <a:t>D.Lgs.</a:t>
            </a:r>
            <a:r>
              <a:rPr lang="it-IT" dirty="0"/>
              <a:t> 139/2015, il primo comma dell’art. 12 dispone che le nuove regole entrino in vigore a partire dal 1° gennaio 2016 e si applichino ai bilanci relativi agli esercizi aventi inizio a partire da quella data. </a:t>
            </a:r>
          </a:p>
          <a:p>
            <a:pPr algn="just"/>
            <a:r>
              <a:rPr lang="it-IT" dirty="0"/>
              <a:t>In linea generale, le nuove norme devono essere applicate </a:t>
            </a:r>
            <a:r>
              <a:rPr lang="it-IT" dirty="0" err="1"/>
              <a:t>retrospetticamente</a:t>
            </a:r>
            <a:r>
              <a:rPr lang="it-IT" dirty="0"/>
              <a:t>, e – quindi – gli elementi del bilancio vanno rideterminati al valore che si avrebbe avuto se ab origine fossero stati applicati i nuovi criteri di valutazione. Si prevede, tuttavia, un regime agevolativo per quanto riguarda le novità in tema di valutazione dei crediti, dei debiti e dei titoli e di ammortamento dell’avviamento. In tali casi, l’applicazione delle nuove regole può essere fatta prospetticamente sulle operazioni che si realizzano a partire dal 1° gennaio 2016.</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125</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151975768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000" dirty="0"/>
              <a:t>ANALISI DI BILANCIO</a:t>
            </a:r>
          </a:p>
        </p:txBody>
      </p:sp>
      <p:sp>
        <p:nvSpPr>
          <p:cNvPr id="3" name="Segnaposto contenuto 2"/>
          <p:cNvSpPr>
            <a:spLocks noGrp="1"/>
          </p:cNvSpPr>
          <p:nvPr>
            <p:ph idx="1"/>
          </p:nvPr>
        </p:nvSpPr>
        <p:spPr>
          <a:xfrm>
            <a:off x="506437" y="2166426"/>
            <a:ext cx="6459139" cy="3959738"/>
          </a:xfrm>
        </p:spPr>
        <p:txBody>
          <a:bodyPr>
            <a:normAutofit lnSpcReduction="10000"/>
          </a:bodyPr>
          <a:lstStyle/>
          <a:p>
            <a:pPr marL="0" indent="0" algn="just">
              <a:buNone/>
            </a:pPr>
            <a:r>
              <a:rPr lang="it-IT" dirty="0"/>
              <a:t>Essa ha l’obiettivo di studiare i dati esposti nei documenti di bilancio  per approfondire la conoscenza della situazione aziendale e delle sue prospettive.</a:t>
            </a:r>
          </a:p>
          <a:p>
            <a:pPr marL="0" indent="0" algn="just">
              <a:buNone/>
            </a:pPr>
            <a:r>
              <a:rPr lang="it-IT" dirty="0"/>
              <a:t>La gestione dell’impresa dovrebbe idealmente essere in grado di mantenere condizioni di equilibrio su 3 aspetti:</a:t>
            </a:r>
          </a:p>
          <a:p>
            <a:pPr marL="457200" indent="-457200" algn="just">
              <a:buAutoNum type="arabicPeriod"/>
            </a:pPr>
            <a:r>
              <a:rPr lang="it-IT" dirty="0"/>
              <a:t>Economico</a:t>
            </a:r>
          </a:p>
          <a:p>
            <a:pPr marL="457200" indent="-457200" algn="just">
              <a:buAutoNum type="arabicPeriod"/>
            </a:pPr>
            <a:r>
              <a:rPr lang="it-IT" dirty="0"/>
              <a:t>Finanziario</a:t>
            </a:r>
          </a:p>
          <a:p>
            <a:pPr marL="457200" indent="-457200" algn="just">
              <a:buAutoNum type="arabicPeriod"/>
            </a:pPr>
            <a:r>
              <a:rPr lang="it-IT" dirty="0"/>
              <a:t>Patrimoniale</a:t>
            </a:r>
          </a:p>
          <a:p>
            <a:pPr marL="457200" indent="-457200" algn="just">
              <a:buAutoNum type="arabicPeriod"/>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126</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72521528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000" dirty="0"/>
              <a:t>ANALISI DI BILANCIO</a:t>
            </a:r>
          </a:p>
        </p:txBody>
      </p:sp>
      <p:sp>
        <p:nvSpPr>
          <p:cNvPr id="3" name="Segnaposto contenuto 2"/>
          <p:cNvSpPr>
            <a:spLocks noGrp="1"/>
          </p:cNvSpPr>
          <p:nvPr>
            <p:ph idx="1"/>
          </p:nvPr>
        </p:nvSpPr>
        <p:spPr>
          <a:xfrm>
            <a:off x="506437" y="2166426"/>
            <a:ext cx="6459139" cy="3959738"/>
          </a:xfrm>
        </p:spPr>
        <p:txBody>
          <a:bodyPr>
            <a:normAutofit/>
          </a:bodyPr>
          <a:lstStyle/>
          <a:p>
            <a:pPr marL="0" indent="0" algn="just">
              <a:buNone/>
            </a:pPr>
            <a:r>
              <a:rPr lang="it-IT" dirty="0"/>
              <a:t>L’analisi di bilancio deve indagare sulla condizione di questi equilibri e informare il management e chi è interessato sulla bontà delle scelte passate e sulla fattibilità di quelle future.</a:t>
            </a:r>
          </a:p>
          <a:p>
            <a:pPr marL="0" indent="0" algn="just">
              <a:buNone/>
            </a:pPr>
            <a:endParaRPr lang="it-IT" dirty="0"/>
          </a:p>
          <a:p>
            <a:pPr marL="457200" indent="-457200" algn="just">
              <a:buAutoNum type="arabicPeriod"/>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127</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80865092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361016"/>
            <a:ext cx="6508377" cy="905076"/>
          </a:xfrm>
        </p:spPr>
        <p:txBody>
          <a:bodyPr/>
          <a:lstStyle/>
          <a:p>
            <a:pPr algn="ctr"/>
            <a:r>
              <a:rPr lang="it-IT" sz="3000" dirty="0"/>
              <a:t>ANALISI DI BILANCIO</a:t>
            </a:r>
          </a:p>
        </p:txBody>
      </p:sp>
      <p:sp>
        <p:nvSpPr>
          <p:cNvPr id="3" name="Segnaposto contenuto 2"/>
          <p:cNvSpPr>
            <a:spLocks noGrp="1"/>
          </p:cNvSpPr>
          <p:nvPr>
            <p:ph idx="1"/>
          </p:nvPr>
        </p:nvSpPr>
        <p:spPr>
          <a:xfrm>
            <a:off x="506437" y="1519311"/>
            <a:ext cx="6459139" cy="4606853"/>
          </a:xfrm>
        </p:spPr>
        <p:txBody>
          <a:bodyPr>
            <a:normAutofit fontScale="92500" lnSpcReduction="20000"/>
          </a:bodyPr>
          <a:lstStyle/>
          <a:p>
            <a:pPr marL="0" indent="0" algn="just">
              <a:buNone/>
            </a:pPr>
            <a:endParaRPr lang="it-IT" dirty="0"/>
          </a:p>
          <a:p>
            <a:pPr marL="0" indent="0" algn="just">
              <a:buNone/>
            </a:pPr>
            <a:r>
              <a:rPr lang="it-IT" dirty="0"/>
              <a:t>L’analisi di bilancio è articolata in una serie di passi metodologici:</a:t>
            </a:r>
          </a:p>
          <a:p>
            <a:pPr marL="457200" indent="-457200" algn="just">
              <a:buAutoNum type="arabicPeriod"/>
            </a:pPr>
            <a:r>
              <a:rPr lang="it-IT" dirty="0"/>
              <a:t>l’analisi dello SP e del CE, che sulla base di opportune riclassificazioni dei dati informativi disponibili  evidenzia opportuni margini  e/o risultati scalari utili a rappresentare le informazioni sullo stato finanziario dell’azienda  e dei suoi risultati;</a:t>
            </a:r>
          </a:p>
          <a:p>
            <a:pPr marL="457200" indent="-457200" algn="just">
              <a:buAutoNum type="arabicPeriod"/>
            </a:pPr>
            <a:r>
              <a:rPr lang="it-IT" dirty="0"/>
              <a:t>Analisi mediante quozienti e indici  (</a:t>
            </a:r>
            <a:r>
              <a:rPr lang="it-IT" dirty="0" err="1"/>
              <a:t>Ratios</a:t>
            </a:r>
            <a:r>
              <a:rPr lang="it-IT" dirty="0"/>
              <a:t>) che confronta rapportando tra loro diverse voci di Stato Patrimoniale  e CE e risulta complementare con l’analisi per margini che invece indaga su poste patrimoniali ed economiche mediante differenze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128</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278055665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361016"/>
            <a:ext cx="6508377" cy="905076"/>
          </a:xfrm>
        </p:spPr>
        <p:txBody>
          <a:bodyPr/>
          <a:lstStyle/>
          <a:p>
            <a:pPr algn="ctr"/>
            <a:r>
              <a:rPr lang="it-IT" sz="3000" dirty="0"/>
              <a:t>ANALISI DI BILANCIO</a:t>
            </a:r>
          </a:p>
        </p:txBody>
      </p:sp>
      <p:sp>
        <p:nvSpPr>
          <p:cNvPr id="3" name="Segnaposto contenuto 2"/>
          <p:cNvSpPr>
            <a:spLocks noGrp="1"/>
          </p:cNvSpPr>
          <p:nvPr>
            <p:ph idx="1"/>
          </p:nvPr>
        </p:nvSpPr>
        <p:spPr>
          <a:xfrm>
            <a:off x="506437" y="1519311"/>
            <a:ext cx="6459139" cy="4606853"/>
          </a:xfrm>
        </p:spPr>
        <p:txBody>
          <a:bodyPr>
            <a:normAutofit/>
          </a:bodyPr>
          <a:lstStyle/>
          <a:p>
            <a:pPr marL="0" indent="0" algn="just">
              <a:buNone/>
            </a:pPr>
            <a:r>
              <a:rPr lang="it-IT" dirty="0"/>
              <a:t>3. Analisi delle fonti di finanziamento  e degli impieghi</a:t>
            </a:r>
          </a:p>
          <a:p>
            <a:pPr marL="0" indent="0" algn="just">
              <a:buNone/>
            </a:pPr>
            <a:r>
              <a:rPr lang="it-IT" dirty="0"/>
              <a:t>4. Analisi dei flussi di cassa</a:t>
            </a:r>
          </a:p>
          <a:p>
            <a:pPr marL="0" indent="0" algn="just">
              <a:buNone/>
            </a:pPr>
            <a:r>
              <a:rPr lang="it-IT" dirty="0"/>
              <a:t>5. Analisi comparativa che mira a determinare l’andamento nel tempo della situazione economica e finanziaria dell’impresa confrontando i bilanci della stessa azienda nel tempo ovvero con quello dei principali concorrenti.</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129</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3045827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marL="0" indent="0" algn="just">
              <a:buNone/>
            </a:pPr>
            <a:r>
              <a:rPr lang="it-IT" dirty="0"/>
              <a:t>Lo stato è uno degli attori maggiormente interessati alla veridicità dei bilanci e per tale motivo ha previsto il rispetto di un quadro normativo di riferimento, descritto nelle sue linee generali dal D </a:t>
            </a:r>
            <a:r>
              <a:rPr lang="it-IT" dirty="0" err="1"/>
              <a:t>Lgs</a:t>
            </a:r>
            <a:r>
              <a:rPr lang="it-IT" dirty="0"/>
              <a:t> 127/91 e </a:t>
            </a:r>
            <a:r>
              <a:rPr lang="it-IT" dirty="0" err="1"/>
              <a:t>succ</a:t>
            </a:r>
            <a:r>
              <a:rPr lang="it-IT" dirty="0"/>
              <a:t>. </a:t>
            </a:r>
            <a:r>
              <a:rPr lang="it-IT" dirty="0" err="1"/>
              <a:t>agg</a:t>
            </a:r>
            <a:r>
              <a:rPr lang="it-IT" dirty="0"/>
              <a:t>.,con il quale il nostro ordinamento ha introdotto nel c.c. nella sez. IX (Del Bilancio), che va dal 2423 (Redazione del Bilancio) al 2423-bis (bilancio in Forma Abbreviata) quanto derivante dalle direttive comunitarie  e l’insieme delle regole costituenti i principi contabili nazionali e internazionali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a:t>
            </a:fld>
            <a:endParaRPr lang="en-US" dirty="0"/>
          </a:p>
        </p:txBody>
      </p:sp>
      <p:sp>
        <p:nvSpPr>
          <p:cNvPr id="7" name="Segnaposto piè di pagina 5"/>
          <p:cNvSpPr>
            <a:spLocks noGrp="1"/>
          </p:cNvSpPr>
          <p:nvPr>
            <p:ph type="ftr" sz="quarter" idx="11"/>
          </p:nvPr>
        </p:nvSpPr>
        <p:spPr/>
        <p:txBody>
          <a:bodyPr/>
          <a:lstStyle/>
          <a:p>
            <a:r>
              <a:rPr lang="en-US" dirty="0"/>
              <a:t>  </a:t>
            </a:r>
          </a:p>
        </p:txBody>
      </p:sp>
    </p:spTree>
    <p:extLst>
      <p:ext uri="{BB962C8B-B14F-4D97-AF65-F5344CB8AC3E}">
        <p14:creationId xmlns:p14="http://schemas.microsoft.com/office/powerpoint/2010/main" val="3520388254"/>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3" name="Segnaposto contenuto 2"/>
          <p:cNvSpPr>
            <a:spLocks noGrp="1"/>
          </p:cNvSpPr>
          <p:nvPr>
            <p:ph idx="1"/>
          </p:nvPr>
        </p:nvSpPr>
        <p:spPr>
          <a:xfrm>
            <a:off x="506437" y="2166426"/>
            <a:ext cx="6459139" cy="3959738"/>
          </a:xfrm>
        </p:spPr>
        <p:txBody>
          <a:bodyPr>
            <a:normAutofit/>
          </a:bodyPr>
          <a:lstStyle/>
          <a:p>
            <a:pPr marL="0" indent="0" algn="just">
              <a:buNone/>
            </a:pPr>
            <a:endParaRPr lang="it-IT" dirty="0"/>
          </a:p>
          <a:p>
            <a:pPr marL="457200" indent="-457200" algn="just">
              <a:buAutoNum type="arabicPeriod"/>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130</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graphicFrame>
        <p:nvGraphicFramePr>
          <p:cNvPr id="8" name="Tabella 7">
            <a:extLst>
              <a:ext uri="{FF2B5EF4-FFF2-40B4-BE49-F238E27FC236}">
                <a16:creationId xmlns:a16="http://schemas.microsoft.com/office/drawing/2014/main" id="{989D2E5A-A27B-4545-8D4D-17E8974AD24A}"/>
              </a:ext>
            </a:extLst>
          </p:cNvPr>
          <p:cNvGraphicFramePr>
            <a:graphicFrameLocks noGrp="1"/>
          </p:cNvGraphicFramePr>
          <p:nvPr>
            <p:extLst>
              <p:ext uri="{D42A27DB-BD31-4B8C-83A1-F6EECF244321}">
                <p14:modId xmlns:p14="http://schemas.microsoft.com/office/powerpoint/2010/main" val="1030839515"/>
              </p:ext>
            </p:extLst>
          </p:nvPr>
        </p:nvGraphicFramePr>
        <p:xfrm>
          <a:off x="506437" y="1378634"/>
          <a:ext cx="6459138" cy="4747533"/>
        </p:xfrm>
        <a:graphic>
          <a:graphicData uri="http://schemas.openxmlformats.org/drawingml/2006/table">
            <a:tbl>
              <a:tblPr>
                <a:tableStyleId>{5C22544A-7EE6-4342-B048-85BDC9FD1C3A}</a:tableStyleId>
              </a:tblPr>
              <a:tblGrid>
                <a:gridCol w="1865815">
                  <a:extLst>
                    <a:ext uri="{9D8B030D-6E8A-4147-A177-3AD203B41FA5}">
                      <a16:colId xmlns:a16="http://schemas.microsoft.com/office/drawing/2014/main" val="1931810952"/>
                    </a:ext>
                  </a:extLst>
                </a:gridCol>
                <a:gridCol w="1484818">
                  <a:extLst>
                    <a:ext uri="{9D8B030D-6E8A-4147-A177-3AD203B41FA5}">
                      <a16:colId xmlns:a16="http://schemas.microsoft.com/office/drawing/2014/main" val="463592226"/>
                    </a:ext>
                  </a:extLst>
                </a:gridCol>
                <a:gridCol w="1783919">
                  <a:extLst>
                    <a:ext uri="{9D8B030D-6E8A-4147-A177-3AD203B41FA5}">
                      <a16:colId xmlns:a16="http://schemas.microsoft.com/office/drawing/2014/main" val="3325916693"/>
                    </a:ext>
                  </a:extLst>
                </a:gridCol>
                <a:gridCol w="1324586">
                  <a:extLst>
                    <a:ext uri="{9D8B030D-6E8A-4147-A177-3AD203B41FA5}">
                      <a16:colId xmlns:a16="http://schemas.microsoft.com/office/drawing/2014/main" val="2942446007"/>
                    </a:ext>
                  </a:extLst>
                </a:gridCol>
              </a:tblGrid>
              <a:tr h="345259">
                <a:tc gridSpan="4">
                  <a:txBody>
                    <a:bodyPr/>
                    <a:lstStyle/>
                    <a:p>
                      <a:pPr algn="ctr" fontAlgn="b"/>
                      <a:r>
                        <a:rPr lang="it-IT" sz="1600" u="none" strike="noStrike">
                          <a:effectLst/>
                        </a:rPr>
                        <a:t>STATO PATRIMONIALE AZIENDA ALFA</a:t>
                      </a:r>
                      <a:endParaRPr lang="it-IT" sz="1600" b="0"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493604508"/>
                  </a:ext>
                </a:extLst>
              </a:tr>
              <a:tr h="271884">
                <a:tc gridSpan="2">
                  <a:txBody>
                    <a:bodyPr/>
                    <a:lstStyle/>
                    <a:p>
                      <a:pPr algn="ctr" fontAlgn="b"/>
                      <a:r>
                        <a:rPr lang="it-IT" sz="1200" u="none" strike="noStrike">
                          <a:effectLst/>
                        </a:rPr>
                        <a:t>ATTIVO</a:t>
                      </a:r>
                      <a:endParaRPr lang="it-IT" sz="1200" b="1"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tc gridSpan="2">
                  <a:txBody>
                    <a:bodyPr/>
                    <a:lstStyle/>
                    <a:p>
                      <a:pPr algn="ctr" fontAlgn="b"/>
                      <a:r>
                        <a:rPr lang="it-IT" sz="1200" u="none" strike="noStrike">
                          <a:effectLst/>
                        </a:rPr>
                        <a:t>PASSIVO</a:t>
                      </a:r>
                      <a:endParaRPr lang="it-IT" sz="1200" b="1"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extLst>
                  <a:ext uri="{0D108BD9-81ED-4DB2-BD59-A6C34878D82A}">
                    <a16:rowId xmlns:a16="http://schemas.microsoft.com/office/drawing/2014/main" val="3542243370"/>
                  </a:ext>
                </a:extLst>
              </a:tr>
              <a:tr h="464072">
                <a:tc gridSpan="2">
                  <a:txBody>
                    <a:bodyPr/>
                    <a:lstStyle/>
                    <a:p>
                      <a:pPr algn="ctr" fontAlgn="b"/>
                      <a:r>
                        <a:rPr lang="it-IT" sz="1200" u="none" strike="noStrike">
                          <a:effectLst/>
                        </a:rPr>
                        <a:t>LIQUIDITA' IMMEDIATE (LIM)</a:t>
                      </a:r>
                      <a:endParaRPr lang="it-IT" sz="1200" b="0"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tc gridSpan="2">
                  <a:txBody>
                    <a:bodyPr/>
                    <a:lstStyle/>
                    <a:p>
                      <a:pPr algn="ctr" fontAlgn="b"/>
                      <a:r>
                        <a:rPr lang="it-IT" sz="1200" u="none" strike="noStrike">
                          <a:effectLst/>
                        </a:rPr>
                        <a:t>ESIGIBILITA'</a:t>
                      </a:r>
                      <a:endParaRPr lang="it-IT" sz="1200" b="0"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extLst>
                  <a:ext uri="{0D108BD9-81ED-4DB2-BD59-A6C34878D82A}">
                    <a16:rowId xmlns:a16="http://schemas.microsoft.com/office/drawing/2014/main" val="185057592"/>
                  </a:ext>
                </a:extLst>
              </a:tr>
              <a:tr h="481920">
                <a:tc gridSpan="2">
                  <a:txBody>
                    <a:bodyPr/>
                    <a:lstStyle/>
                    <a:p>
                      <a:pPr algn="ctr" fontAlgn="b"/>
                      <a:r>
                        <a:rPr lang="it-IT" sz="1200" u="none" strike="noStrike">
                          <a:effectLst/>
                        </a:rPr>
                        <a:t>DISPONIBILITA' (DIS)</a:t>
                      </a:r>
                      <a:endParaRPr lang="it-IT" sz="1200" b="0"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tc gridSpan="2">
                  <a:txBody>
                    <a:bodyPr/>
                    <a:lstStyle/>
                    <a:p>
                      <a:pPr algn="ctr" fontAlgn="b"/>
                      <a:r>
                        <a:rPr lang="it-IT" sz="1200" u="none" strike="noStrike">
                          <a:effectLst/>
                        </a:rPr>
                        <a:t>REDIMIBILITA'</a:t>
                      </a:r>
                      <a:endParaRPr lang="it-IT" sz="1200" b="0"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extLst>
                  <a:ext uri="{0D108BD9-81ED-4DB2-BD59-A6C34878D82A}">
                    <a16:rowId xmlns:a16="http://schemas.microsoft.com/office/drawing/2014/main" val="2049650854"/>
                  </a:ext>
                </a:extLst>
              </a:tr>
              <a:tr h="696108">
                <a:tc gridSpan="2">
                  <a:txBody>
                    <a:bodyPr/>
                    <a:lstStyle/>
                    <a:p>
                      <a:pPr algn="ctr" fontAlgn="b"/>
                      <a:r>
                        <a:rPr lang="it-IT" sz="1100" u="none" strike="noStrike">
                          <a:effectLst/>
                        </a:rPr>
                        <a:t>ATTIVO CORRENTE O ATTIVO CIRCOLANTE (AC)=(LIM+DIS)</a:t>
                      </a:r>
                      <a:endParaRPr lang="it-IT" sz="1100" b="1"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tc gridSpan="2">
                  <a:txBody>
                    <a:bodyPr/>
                    <a:lstStyle/>
                    <a:p>
                      <a:pPr algn="ctr" fontAlgn="b"/>
                      <a:r>
                        <a:rPr lang="it-IT" sz="1200" u="none" strike="noStrike" dirty="0">
                          <a:effectLst/>
                        </a:rPr>
                        <a:t>CAPITALE DI CREDITO (CC)= (ES+RED)</a:t>
                      </a:r>
                      <a:endParaRPr lang="it-IT" sz="1200" b="1" i="0" u="none" strike="noStrike" dirty="0">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extLst>
                  <a:ext uri="{0D108BD9-81ED-4DB2-BD59-A6C34878D82A}">
                    <a16:rowId xmlns:a16="http://schemas.microsoft.com/office/drawing/2014/main" val="458328946"/>
                  </a:ext>
                </a:extLst>
              </a:tr>
              <a:tr h="492007">
                <a:tc gridSpan="2">
                  <a:txBody>
                    <a:bodyPr/>
                    <a:lstStyle/>
                    <a:p>
                      <a:pPr algn="ctr" fontAlgn="b"/>
                      <a:r>
                        <a:rPr lang="it-IT" sz="1200" u="none" strike="noStrike">
                          <a:effectLst/>
                        </a:rPr>
                        <a:t>IMMOBILIZZAZIONI</a:t>
                      </a:r>
                      <a:endParaRPr lang="it-IT" sz="1200" b="1"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tc gridSpan="2">
                  <a:txBody>
                    <a:bodyPr/>
                    <a:lstStyle/>
                    <a:p>
                      <a:pPr algn="ctr" fontAlgn="b"/>
                      <a:r>
                        <a:rPr lang="it-IT" sz="1200" u="none" strike="noStrike">
                          <a:effectLst/>
                        </a:rPr>
                        <a:t>CAPITALE PROPRIO O CAPITALIZZAZIONI (CP)</a:t>
                      </a:r>
                      <a:endParaRPr lang="it-IT" sz="1200" b="1" i="0"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extLst>
                  <a:ext uri="{0D108BD9-81ED-4DB2-BD59-A6C34878D82A}">
                    <a16:rowId xmlns:a16="http://schemas.microsoft.com/office/drawing/2014/main" val="3956057964"/>
                  </a:ext>
                </a:extLst>
              </a:tr>
              <a:tr h="464072">
                <a:tc gridSpan="2">
                  <a:txBody>
                    <a:bodyPr/>
                    <a:lstStyle/>
                    <a:p>
                      <a:pPr algn="ctr" fontAlgn="b"/>
                      <a:r>
                        <a:rPr lang="it-IT" sz="1200" u="none" strike="noStrike">
                          <a:effectLst/>
                        </a:rPr>
                        <a:t>INVESTIMENTI</a:t>
                      </a:r>
                      <a:endParaRPr lang="it-IT" sz="1200" b="1" i="1"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tc gridSpan="2">
                  <a:txBody>
                    <a:bodyPr/>
                    <a:lstStyle/>
                    <a:p>
                      <a:pPr algn="ctr" fontAlgn="b"/>
                      <a:r>
                        <a:rPr lang="it-IT" sz="1200" u="none" strike="noStrike">
                          <a:effectLst/>
                        </a:rPr>
                        <a:t>FONTI DI FINANZIAMENTO</a:t>
                      </a:r>
                      <a:endParaRPr lang="it-IT" sz="1200" b="1" i="1" u="none" strike="noStrike">
                        <a:solidFill>
                          <a:srgbClr val="000000"/>
                        </a:solidFill>
                        <a:effectLst/>
                        <a:latin typeface="Calibri" panose="020F0502020204030204" pitchFamily="34" charset="0"/>
                      </a:endParaRPr>
                    </a:p>
                  </a:txBody>
                  <a:tcPr marL="7415" marR="7415" marT="7415" marB="35590" anchor="b"/>
                </a:tc>
                <a:tc hMerge="1">
                  <a:txBody>
                    <a:bodyPr/>
                    <a:lstStyle/>
                    <a:p>
                      <a:endParaRPr lang="it-IT"/>
                    </a:p>
                  </a:txBody>
                  <a:tcPr/>
                </a:tc>
                <a:extLst>
                  <a:ext uri="{0D108BD9-81ED-4DB2-BD59-A6C34878D82A}">
                    <a16:rowId xmlns:a16="http://schemas.microsoft.com/office/drawing/2014/main" val="2528667525"/>
                  </a:ext>
                </a:extLst>
              </a:tr>
              <a:tr h="345259">
                <a:tc>
                  <a:txBody>
                    <a:bodyPr/>
                    <a:lstStyle/>
                    <a:p>
                      <a:pPr algn="l" fontAlgn="b"/>
                      <a:endParaRPr lang="it-IT" sz="1600" b="0" i="0" u="none" strike="noStrike">
                        <a:solidFill>
                          <a:srgbClr val="000000"/>
                        </a:solidFill>
                        <a:effectLst/>
                        <a:latin typeface="Calibri" panose="020F0502020204030204" pitchFamily="34" charset="0"/>
                      </a:endParaRPr>
                    </a:p>
                  </a:txBody>
                  <a:tcPr marL="7415" marR="7415" marT="7415" marB="35590" anchor="b"/>
                </a:tc>
                <a:tc>
                  <a:txBody>
                    <a:bodyPr/>
                    <a:lstStyle/>
                    <a:p>
                      <a:pPr algn="l" fontAlgn="b"/>
                      <a:r>
                        <a:rPr lang="it-IT" sz="1600" u="none" strike="noStrike">
                          <a:effectLst/>
                        </a:rPr>
                        <a:t>↗</a:t>
                      </a:r>
                      <a:endParaRPr lang="it-IT" sz="1600" b="0" i="0" u="none" strike="noStrike">
                        <a:solidFill>
                          <a:srgbClr val="000000"/>
                        </a:solidFill>
                        <a:effectLst/>
                        <a:latin typeface="Calibri" panose="020F0502020204030204" pitchFamily="34" charset="0"/>
                      </a:endParaRPr>
                    </a:p>
                  </a:txBody>
                  <a:tcPr marL="7415" marR="7415" marT="7415" marB="35590"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415" marR="7415" marT="7415" marB="35590" anchor="b"/>
                </a:tc>
                <a:tc>
                  <a:txBody>
                    <a:bodyPr/>
                    <a:lstStyle/>
                    <a:p>
                      <a:pPr algn="l" fontAlgn="b"/>
                      <a:r>
                        <a:rPr lang="it-IT" sz="1600" u="none" strike="noStrike">
                          <a:effectLst/>
                        </a:rPr>
                        <a:t>↗</a:t>
                      </a:r>
                      <a:endParaRPr lang="it-IT" sz="1600" b="0" i="0" u="none" strike="noStrike">
                        <a:solidFill>
                          <a:srgbClr val="000000"/>
                        </a:solidFill>
                        <a:effectLst/>
                        <a:latin typeface="Calibri" panose="020F0502020204030204" pitchFamily="34" charset="0"/>
                      </a:endParaRPr>
                    </a:p>
                  </a:txBody>
                  <a:tcPr marL="7415" marR="7415" marT="7415" marB="35590" anchor="b"/>
                </a:tc>
                <a:extLst>
                  <a:ext uri="{0D108BD9-81ED-4DB2-BD59-A6C34878D82A}">
                    <a16:rowId xmlns:a16="http://schemas.microsoft.com/office/drawing/2014/main" val="1259301677"/>
                  </a:ext>
                </a:extLst>
              </a:tr>
              <a:tr h="1186952">
                <a:tc>
                  <a:txBody>
                    <a:bodyPr/>
                    <a:lstStyle/>
                    <a:p>
                      <a:pPr algn="l" fontAlgn="b"/>
                      <a:r>
                        <a:rPr lang="it-IT" sz="1200" u="none" strike="noStrike">
                          <a:effectLst/>
                        </a:rPr>
                        <a:t>RICLASSIFICAZIONE SECONDO L'ATTITUDINE A CONVERTIRSI IN DENARO</a:t>
                      </a:r>
                      <a:endParaRPr lang="it-IT" sz="1200" b="0" i="0" u="none" strike="noStrike">
                        <a:solidFill>
                          <a:srgbClr val="000000"/>
                        </a:solidFill>
                        <a:effectLst/>
                        <a:latin typeface="Calibri" panose="020F0502020204030204" pitchFamily="34" charset="0"/>
                      </a:endParaRPr>
                    </a:p>
                  </a:txBody>
                  <a:tcPr marL="7415" marR="7415" marT="7415" marB="35590"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415" marR="7415" marT="7415" marB="35590" anchor="b"/>
                </a:tc>
                <a:tc>
                  <a:txBody>
                    <a:bodyPr/>
                    <a:lstStyle/>
                    <a:p>
                      <a:pPr algn="l" fontAlgn="b"/>
                      <a:r>
                        <a:rPr lang="it-IT" sz="1200" u="none" strike="noStrike">
                          <a:effectLst/>
                        </a:rPr>
                        <a:t>RICLASSIFICAZIONE SECONDO L'ATTITUDINE A RICHIEDERE DENARO</a:t>
                      </a:r>
                      <a:endParaRPr lang="it-IT" sz="1200" b="0" i="0" u="none" strike="noStrike">
                        <a:solidFill>
                          <a:srgbClr val="000000"/>
                        </a:solidFill>
                        <a:effectLst/>
                        <a:latin typeface="Calibri" panose="020F0502020204030204" pitchFamily="34" charset="0"/>
                      </a:endParaRPr>
                    </a:p>
                  </a:txBody>
                  <a:tcPr marL="7415" marR="7415" marT="7415" marB="35590" anchor="b"/>
                </a:tc>
                <a:tc>
                  <a:txBody>
                    <a:bodyPr/>
                    <a:lstStyle/>
                    <a:p>
                      <a:pPr algn="l" fontAlgn="b"/>
                      <a:endParaRPr lang="it-IT" sz="1600" b="0" i="0" u="none" strike="noStrike" dirty="0">
                        <a:solidFill>
                          <a:srgbClr val="000000"/>
                        </a:solidFill>
                        <a:effectLst/>
                        <a:latin typeface="Calibri" panose="020F0502020204030204" pitchFamily="34" charset="0"/>
                      </a:endParaRPr>
                    </a:p>
                  </a:txBody>
                  <a:tcPr marL="7415" marR="7415" marT="7415" marB="35590" anchor="b"/>
                </a:tc>
                <a:extLst>
                  <a:ext uri="{0D108BD9-81ED-4DB2-BD59-A6C34878D82A}">
                    <a16:rowId xmlns:a16="http://schemas.microsoft.com/office/drawing/2014/main" val="56352560"/>
                  </a:ext>
                </a:extLst>
              </a:tr>
            </a:tbl>
          </a:graphicData>
        </a:graphic>
      </p:graphicFrame>
    </p:spTree>
    <p:extLst>
      <p:ext uri="{BB962C8B-B14F-4D97-AF65-F5344CB8AC3E}">
        <p14:creationId xmlns:p14="http://schemas.microsoft.com/office/powerpoint/2010/main" val="183881193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3" name="Segnaposto contenuto 2"/>
          <p:cNvSpPr>
            <a:spLocks noGrp="1"/>
          </p:cNvSpPr>
          <p:nvPr>
            <p:ph idx="1"/>
          </p:nvPr>
        </p:nvSpPr>
        <p:spPr>
          <a:xfrm>
            <a:off x="506437" y="2166426"/>
            <a:ext cx="6459139" cy="3959738"/>
          </a:xfrm>
        </p:spPr>
        <p:txBody>
          <a:bodyPr>
            <a:normAutofit/>
          </a:bodyPr>
          <a:lstStyle/>
          <a:p>
            <a:pPr marL="0" indent="0" algn="just">
              <a:buNone/>
            </a:pPr>
            <a:r>
              <a:rPr lang="it-IT" dirty="0"/>
              <a:t>Gli elementi attivi dello S.P. hanno l’attitudine ad essere convertiti in denaro entro un determinato periodo di tempo ;</a:t>
            </a:r>
          </a:p>
          <a:p>
            <a:pPr marL="0" indent="0" algn="just">
              <a:buNone/>
            </a:pPr>
            <a:r>
              <a:rPr lang="it-IT" dirty="0"/>
              <a:t>Gli elementi passivi dello S.P. hanno l’attitudine a richiedere il denaro entro un determinato periodo di tempo:</a:t>
            </a:r>
          </a:p>
          <a:p>
            <a:pPr algn="just">
              <a:buFontTx/>
              <a:buChar char="-"/>
            </a:pPr>
            <a:r>
              <a:rPr lang="it-IT" dirty="0"/>
              <a:t>A breve termine (b/t)</a:t>
            </a:r>
            <a:r>
              <a:rPr lang="it-IT" dirty="0">
                <a:sym typeface="Wingdings" panose="05000000000000000000" pitchFamily="2" charset="2"/>
              </a:rPr>
              <a:t> entro 1 anno</a:t>
            </a:r>
          </a:p>
          <a:p>
            <a:pPr algn="just">
              <a:buFontTx/>
              <a:buChar char="-"/>
            </a:pPr>
            <a:r>
              <a:rPr lang="it-IT" dirty="0">
                <a:sym typeface="Wingdings" panose="05000000000000000000" pitchFamily="2" charset="2"/>
              </a:rPr>
              <a:t>A medio termine(m/t)tra 1 e 5 anni</a:t>
            </a:r>
          </a:p>
          <a:p>
            <a:pPr algn="just">
              <a:buFontTx/>
              <a:buChar char="-"/>
            </a:pPr>
            <a:r>
              <a:rPr lang="it-IT" dirty="0">
                <a:sym typeface="Wingdings" panose="05000000000000000000" pitchFamily="2" charset="2"/>
              </a:rPr>
              <a:t>A lungo termine (l/t) dopo 5 anni</a:t>
            </a: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131</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365483439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3" name="Segnaposto contenuto 2"/>
          <p:cNvSpPr>
            <a:spLocks noGrp="1"/>
          </p:cNvSpPr>
          <p:nvPr>
            <p:ph idx="1"/>
          </p:nvPr>
        </p:nvSpPr>
        <p:spPr>
          <a:xfrm>
            <a:off x="506437" y="2166426"/>
            <a:ext cx="6459139" cy="3959738"/>
          </a:xfrm>
        </p:spPr>
        <p:txBody>
          <a:bodyPr>
            <a:normAutofit/>
          </a:bodyPr>
          <a:lstStyle/>
          <a:p>
            <a:pPr marL="0" indent="0" algn="just">
              <a:buNone/>
            </a:pPr>
            <a:r>
              <a:rPr lang="it-IT" dirty="0"/>
              <a:t>Il bilancio riclassificato in base al criterio finanziario classifica le attività in base alla loro attitudine a convertirsi in denaro; si distinguono in proposito:</a:t>
            </a:r>
          </a:p>
          <a:p>
            <a:pPr algn="just">
              <a:buFontTx/>
              <a:buChar char="-"/>
            </a:pPr>
            <a:r>
              <a:rPr lang="it-IT" dirty="0"/>
              <a:t>Liquidità = già denaro</a:t>
            </a:r>
          </a:p>
          <a:p>
            <a:pPr algn="just">
              <a:buFontTx/>
              <a:buChar char="-"/>
            </a:pPr>
            <a:r>
              <a:rPr lang="it-IT" dirty="0"/>
              <a:t>Disponibilità = ritornano in denaro entro 1 anno (liquidità differite + rimanenze di magazzino)</a:t>
            </a:r>
          </a:p>
          <a:p>
            <a:pPr algn="just">
              <a:buFontTx/>
              <a:buChar char="-"/>
            </a:pPr>
            <a:r>
              <a:rPr lang="it-IT" dirty="0"/>
              <a:t>Immobilizzazioni = cespiti che ritornano in denaro oltre 1 anno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132</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2524491488"/>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3" name="Segnaposto contenuto 2"/>
          <p:cNvSpPr>
            <a:spLocks noGrp="1"/>
          </p:cNvSpPr>
          <p:nvPr>
            <p:ph idx="1"/>
          </p:nvPr>
        </p:nvSpPr>
        <p:spPr>
          <a:xfrm>
            <a:off x="506437" y="2166426"/>
            <a:ext cx="6459139" cy="3959738"/>
          </a:xfrm>
        </p:spPr>
        <p:txBody>
          <a:bodyPr>
            <a:normAutofit/>
          </a:bodyPr>
          <a:lstStyle/>
          <a:p>
            <a:pPr marL="0" indent="0" algn="just">
              <a:buNone/>
            </a:pPr>
            <a:r>
              <a:rPr lang="it-IT" dirty="0"/>
              <a:t>Le passività sono riclassificate in base alla loro attitudine a richiedere denaro;</a:t>
            </a:r>
          </a:p>
          <a:p>
            <a:pPr marL="0" indent="0" algn="just">
              <a:buNone/>
            </a:pPr>
            <a:r>
              <a:rPr lang="it-IT" dirty="0"/>
              <a:t>Si distinguono a tal proposito in:</a:t>
            </a:r>
          </a:p>
          <a:p>
            <a:pPr algn="just">
              <a:buFontTx/>
              <a:buChar char="-"/>
            </a:pPr>
            <a:r>
              <a:rPr lang="it-IT" dirty="0"/>
              <a:t>Esigibilità o passività correnti = denaro entro 1 anno</a:t>
            </a:r>
          </a:p>
          <a:p>
            <a:pPr algn="just">
              <a:buFontTx/>
              <a:buChar char="-"/>
            </a:pPr>
            <a:r>
              <a:rPr lang="it-IT" dirty="0"/>
              <a:t>Redimibilità = denaro oltre 1 anno</a:t>
            </a:r>
          </a:p>
          <a:p>
            <a:pPr algn="just">
              <a:buFontTx/>
              <a:buChar char="-"/>
            </a:pPr>
            <a:r>
              <a:rPr lang="it-IT" dirty="0"/>
              <a:t>Capitale proprio o capitalizzazioni = Fondi permanentemente vincolati (o a scadenza indeterminata)</a:t>
            </a:r>
          </a:p>
          <a:p>
            <a:pPr algn="just">
              <a:buFontTx/>
              <a:buChar char="-"/>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133</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60643112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graphicFrame>
        <p:nvGraphicFramePr>
          <p:cNvPr id="5" name="Segnaposto contenuto 4">
            <a:extLst>
              <a:ext uri="{FF2B5EF4-FFF2-40B4-BE49-F238E27FC236}">
                <a16:creationId xmlns:a16="http://schemas.microsoft.com/office/drawing/2014/main" id="{7F0D7883-EAAF-4F9F-B57E-2ABBEDD307D1}"/>
              </a:ext>
            </a:extLst>
          </p:cNvPr>
          <p:cNvGraphicFramePr>
            <a:graphicFrameLocks noGrp="1"/>
          </p:cNvGraphicFramePr>
          <p:nvPr>
            <p:ph idx="1"/>
            <p:extLst>
              <p:ext uri="{D42A27DB-BD31-4B8C-83A1-F6EECF244321}">
                <p14:modId xmlns:p14="http://schemas.microsoft.com/office/powerpoint/2010/main" val="1691788929"/>
              </p:ext>
            </p:extLst>
          </p:nvPr>
        </p:nvGraphicFramePr>
        <p:xfrm>
          <a:off x="457200" y="1252025"/>
          <a:ext cx="6295292" cy="5210421"/>
        </p:xfrm>
        <a:graphic>
          <a:graphicData uri="http://schemas.openxmlformats.org/drawingml/2006/table">
            <a:tbl>
              <a:tblPr>
                <a:tableStyleId>{5C22544A-7EE6-4342-B048-85BDC9FD1C3A}</a:tableStyleId>
              </a:tblPr>
              <a:tblGrid>
                <a:gridCol w="1808152">
                  <a:extLst>
                    <a:ext uri="{9D8B030D-6E8A-4147-A177-3AD203B41FA5}">
                      <a16:colId xmlns:a16="http://schemas.microsoft.com/office/drawing/2014/main" val="3828661794"/>
                    </a:ext>
                  </a:extLst>
                </a:gridCol>
                <a:gridCol w="1236456">
                  <a:extLst>
                    <a:ext uri="{9D8B030D-6E8A-4147-A177-3AD203B41FA5}">
                      <a16:colId xmlns:a16="http://schemas.microsoft.com/office/drawing/2014/main" val="1967631624"/>
                    </a:ext>
                  </a:extLst>
                </a:gridCol>
                <a:gridCol w="2014228">
                  <a:extLst>
                    <a:ext uri="{9D8B030D-6E8A-4147-A177-3AD203B41FA5}">
                      <a16:colId xmlns:a16="http://schemas.microsoft.com/office/drawing/2014/main" val="2023565658"/>
                    </a:ext>
                  </a:extLst>
                </a:gridCol>
                <a:gridCol w="1236456">
                  <a:extLst>
                    <a:ext uri="{9D8B030D-6E8A-4147-A177-3AD203B41FA5}">
                      <a16:colId xmlns:a16="http://schemas.microsoft.com/office/drawing/2014/main" val="3462815996"/>
                    </a:ext>
                  </a:extLst>
                </a:gridCol>
              </a:tblGrid>
              <a:tr h="305257">
                <a:tc gridSpan="4">
                  <a:txBody>
                    <a:bodyPr/>
                    <a:lstStyle/>
                    <a:p>
                      <a:pPr algn="ctr" fontAlgn="b"/>
                      <a:r>
                        <a:rPr lang="it-IT" sz="1400" u="none" strike="noStrike">
                          <a:effectLst/>
                        </a:rPr>
                        <a:t>STATO PATRIMONIALE AZIENDA ALFA</a:t>
                      </a:r>
                      <a:endParaRPr lang="it-IT" sz="1400" b="0" i="0" u="none" strike="noStrike">
                        <a:solidFill>
                          <a:srgbClr val="000000"/>
                        </a:solidFill>
                        <a:effectLst/>
                        <a:latin typeface="Calibri" panose="020F0502020204030204" pitchFamily="34" charset="0"/>
                      </a:endParaRPr>
                    </a:p>
                  </a:txBody>
                  <a:tcPr marL="6619" marR="6619" marT="6619" marB="31769"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126717014"/>
                  </a:ext>
                </a:extLst>
              </a:tr>
              <a:tr h="305257">
                <a:tc>
                  <a:txBody>
                    <a:bodyPr/>
                    <a:lstStyle/>
                    <a:p>
                      <a:pPr algn="l" fontAlgn="b"/>
                      <a:r>
                        <a:rPr lang="it-IT" sz="1400" u="none" strike="noStrike">
                          <a:effectLst/>
                        </a:rPr>
                        <a:t>ATTIVO</a:t>
                      </a:r>
                      <a:endParaRPr lang="it-IT" sz="1400" b="1"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4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r>
                        <a:rPr lang="it-IT" sz="1400" u="none" strike="noStrike">
                          <a:effectLst/>
                        </a:rPr>
                        <a:t>PASSIVO</a:t>
                      </a:r>
                      <a:endParaRPr lang="it-IT" sz="1400" b="1"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4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3921054079"/>
                  </a:ext>
                </a:extLst>
              </a:tr>
              <a:tr h="251996">
                <a:tc>
                  <a:txBody>
                    <a:bodyPr/>
                    <a:lstStyle/>
                    <a:p>
                      <a:pPr algn="l" fontAlgn="b"/>
                      <a:r>
                        <a:rPr lang="it-IT" sz="1100" u="none" strike="noStrike">
                          <a:effectLst/>
                        </a:rPr>
                        <a:t>LIQUIDITA'</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100,00</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r>
                        <a:rPr lang="it-IT" sz="1100" u="none" strike="noStrike">
                          <a:effectLst/>
                        </a:rPr>
                        <a:t>ESIGIBILITA'</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100,00</a:t>
                      </a:r>
                      <a:endParaRPr lang="it-IT" sz="1100" b="1"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2911872963"/>
                  </a:ext>
                </a:extLst>
              </a:tr>
              <a:tr h="251996">
                <a:tc>
                  <a:txBody>
                    <a:bodyPr/>
                    <a:lstStyle/>
                    <a:p>
                      <a:pPr algn="l" fontAlgn="b"/>
                      <a:r>
                        <a:rPr lang="it-IT" sz="1100" u="none" strike="noStrike">
                          <a:effectLst/>
                        </a:rPr>
                        <a:t>cassa</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100,00</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r>
                        <a:rPr lang="it-IT" sz="1100" u="none" strike="noStrike">
                          <a:effectLst/>
                        </a:rPr>
                        <a:t>debiti a b/t</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100,00</a:t>
                      </a:r>
                      <a:endParaRPr lang="it-IT" sz="11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3749140392"/>
                  </a:ext>
                </a:extLst>
              </a:tr>
              <a:tr h="561774">
                <a:tc>
                  <a:txBody>
                    <a:bodyPr/>
                    <a:lstStyle/>
                    <a:p>
                      <a:pPr algn="l" fontAlgn="b"/>
                      <a:r>
                        <a:rPr lang="it-IT" sz="1100" u="none" strike="noStrike">
                          <a:effectLst/>
                        </a:rPr>
                        <a:t>DISPONIBILITA'</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300,00</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r>
                        <a:rPr lang="it-IT" sz="1100" u="none" strike="noStrike" dirty="0">
                          <a:effectLst/>
                        </a:rPr>
                        <a:t>REDIMIBILITA'</a:t>
                      </a:r>
                      <a:endParaRPr lang="it-IT" sz="1100" b="1" i="0" u="none" strike="noStrike" dirty="0">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100,00</a:t>
                      </a:r>
                      <a:endParaRPr lang="it-IT" sz="1100" b="1"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2710558403"/>
                  </a:ext>
                </a:extLst>
              </a:tr>
              <a:tr h="453091">
                <a:tc>
                  <a:txBody>
                    <a:bodyPr/>
                    <a:lstStyle/>
                    <a:p>
                      <a:pPr algn="l" fontAlgn="b"/>
                      <a:r>
                        <a:rPr lang="it-IT" sz="1100" u="none" strike="noStrike">
                          <a:effectLst/>
                        </a:rPr>
                        <a:t>crediti b/t</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100,00</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r>
                        <a:rPr lang="it-IT" sz="1100" u="none" strike="noStrike">
                          <a:effectLst/>
                        </a:rPr>
                        <a:t>debiti a m/l termine</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200,00</a:t>
                      </a:r>
                      <a:endParaRPr lang="it-IT" sz="11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1816501638"/>
                  </a:ext>
                </a:extLst>
              </a:tr>
              <a:tr h="251996">
                <a:tc>
                  <a:txBody>
                    <a:bodyPr/>
                    <a:lstStyle/>
                    <a:p>
                      <a:pPr algn="l" fontAlgn="b"/>
                      <a:r>
                        <a:rPr lang="it-IT" sz="1100" u="none" strike="noStrike">
                          <a:effectLst/>
                        </a:rPr>
                        <a:t>rimanenze</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200,00</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3361907184"/>
                  </a:ext>
                </a:extLst>
              </a:tr>
              <a:tr h="457444">
                <a:tc>
                  <a:txBody>
                    <a:bodyPr/>
                    <a:lstStyle/>
                    <a:p>
                      <a:pPr algn="l" fontAlgn="b"/>
                      <a:r>
                        <a:rPr lang="it-IT" sz="1100" u="none" strike="noStrike">
                          <a:effectLst/>
                        </a:rPr>
                        <a:t>ATTIVO CIRCOLANTE</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400,00</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r>
                        <a:rPr lang="it-IT" sz="1100" u="none" strike="noStrike">
                          <a:effectLst/>
                        </a:rPr>
                        <a:t>CAPITALE DI CREDITO</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200,00</a:t>
                      </a:r>
                      <a:endParaRPr lang="it-IT" sz="1100" b="1"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1524460959"/>
                  </a:ext>
                </a:extLst>
              </a:tr>
              <a:tr h="453091">
                <a:tc>
                  <a:txBody>
                    <a:bodyPr/>
                    <a:lstStyle/>
                    <a:p>
                      <a:pPr algn="l" fontAlgn="b"/>
                      <a:r>
                        <a:rPr lang="it-IT" sz="1100" u="none" strike="noStrike">
                          <a:effectLst/>
                        </a:rPr>
                        <a:t>IMMOBILIZZAZIONI</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600,00</a:t>
                      </a:r>
                      <a:endParaRPr lang="it-IT" sz="1100" b="1"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r>
                        <a:rPr lang="it-IT" sz="1100" u="none" strike="noStrike">
                          <a:effectLst/>
                        </a:rPr>
                        <a:t>CAPITALE NETTO</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800,00</a:t>
                      </a:r>
                      <a:endParaRPr lang="it-IT" sz="11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3473998022"/>
                  </a:ext>
                </a:extLst>
              </a:tr>
              <a:tr h="453091">
                <a:tc>
                  <a:txBody>
                    <a:bodyPr/>
                    <a:lstStyle/>
                    <a:p>
                      <a:pPr algn="l" fontAlgn="b"/>
                      <a:r>
                        <a:rPr lang="it-IT" sz="1100" u="none" strike="noStrike">
                          <a:effectLst/>
                        </a:rPr>
                        <a:t>a) imm finanziarie </a:t>
                      </a:r>
                      <a:endParaRPr lang="it-IT" sz="1100" b="1" i="1"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100,00</a:t>
                      </a:r>
                      <a:endParaRPr lang="it-IT" sz="1100" b="1" i="1"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2059846013"/>
                  </a:ext>
                </a:extLst>
              </a:tr>
              <a:tr h="457444">
                <a:tc>
                  <a:txBody>
                    <a:bodyPr/>
                    <a:lstStyle/>
                    <a:p>
                      <a:pPr algn="l" fontAlgn="b"/>
                      <a:r>
                        <a:rPr lang="it-IT" sz="1100" u="none" strike="noStrike">
                          <a:effectLst/>
                        </a:rPr>
                        <a:t> crediti a m/l termine</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500,00</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3140876503"/>
                  </a:ext>
                </a:extLst>
              </a:tr>
              <a:tr h="251996">
                <a:tc>
                  <a:txBody>
                    <a:bodyPr/>
                    <a:lstStyle/>
                    <a:p>
                      <a:pPr algn="l" fontAlgn="b"/>
                      <a:r>
                        <a:rPr lang="it-IT" sz="1100" u="none" strike="noStrike">
                          <a:effectLst/>
                        </a:rPr>
                        <a:t>b) imm tecniche</a:t>
                      </a:r>
                      <a:endParaRPr lang="it-IT" sz="1100" b="1" i="1"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500,00</a:t>
                      </a:r>
                      <a:endParaRPr lang="it-IT" sz="1100" b="1" i="1"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2786692607"/>
                  </a:ext>
                </a:extLst>
              </a:tr>
              <a:tr h="251996">
                <a:tc>
                  <a:txBody>
                    <a:bodyPr/>
                    <a:lstStyle/>
                    <a:p>
                      <a:pPr algn="l" fontAlgn="b"/>
                      <a:r>
                        <a:rPr lang="it-IT" sz="1100" u="none" strike="noStrike">
                          <a:effectLst/>
                        </a:rPr>
                        <a:t>macchinari</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500,00</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3390183906"/>
                  </a:ext>
                </a:extLst>
              </a:tr>
              <a:tr h="251996">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3401280744"/>
                  </a:ext>
                </a:extLst>
              </a:tr>
              <a:tr h="251996">
                <a:tc>
                  <a:txBody>
                    <a:bodyPr/>
                    <a:lstStyle/>
                    <a:p>
                      <a:pPr algn="l" fontAlgn="b"/>
                      <a:r>
                        <a:rPr lang="it-IT" sz="1100" u="none" strike="noStrike">
                          <a:effectLst/>
                        </a:rPr>
                        <a:t>TOTALE ATTIVO</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a:effectLst/>
                        </a:rPr>
                        <a:t>1.000,00</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l" fontAlgn="b"/>
                      <a:r>
                        <a:rPr lang="it-IT" sz="1100" u="none" strike="noStrike">
                          <a:effectLst/>
                        </a:rPr>
                        <a:t>Totale a pareggio</a:t>
                      </a:r>
                      <a:endParaRPr lang="it-IT" sz="1100" b="0" i="0" u="none" strike="noStrike">
                        <a:solidFill>
                          <a:srgbClr val="000000"/>
                        </a:solidFill>
                        <a:effectLst/>
                        <a:latin typeface="Calibri" panose="020F0502020204030204" pitchFamily="34" charset="0"/>
                      </a:endParaRPr>
                    </a:p>
                  </a:txBody>
                  <a:tcPr marL="6619" marR="6619" marT="6619" marB="31769" anchor="b"/>
                </a:tc>
                <a:tc>
                  <a:txBody>
                    <a:bodyPr/>
                    <a:lstStyle/>
                    <a:p>
                      <a:pPr algn="r" fontAlgn="b"/>
                      <a:r>
                        <a:rPr lang="it-IT" sz="1100" u="none" strike="noStrike" dirty="0">
                          <a:effectLst/>
                        </a:rPr>
                        <a:t>1,000,00</a:t>
                      </a:r>
                      <a:endParaRPr lang="it-IT" sz="1100" b="0" i="0" u="none" strike="noStrike" dirty="0">
                        <a:solidFill>
                          <a:srgbClr val="000000"/>
                        </a:solidFill>
                        <a:effectLst/>
                        <a:latin typeface="Calibri" panose="020F0502020204030204" pitchFamily="34" charset="0"/>
                      </a:endParaRPr>
                    </a:p>
                  </a:txBody>
                  <a:tcPr marL="6619" marR="6619" marT="6619" marB="31769" anchor="b"/>
                </a:tc>
                <a:extLst>
                  <a:ext uri="{0D108BD9-81ED-4DB2-BD59-A6C34878D82A}">
                    <a16:rowId xmlns:a16="http://schemas.microsoft.com/office/drawing/2014/main" val="4076508838"/>
                  </a:ext>
                </a:extLst>
              </a:tr>
            </a:tbl>
          </a:graphicData>
        </a:graphic>
      </p:graphicFrame>
      <p:sp>
        <p:nvSpPr>
          <p:cNvPr id="6" name="Segnaposto numero diapositiva 5"/>
          <p:cNvSpPr>
            <a:spLocks noGrp="1"/>
          </p:cNvSpPr>
          <p:nvPr>
            <p:ph type="sldNum" sz="quarter" idx="12"/>
          </p:nvPr>
        </p:nvSpPr>
        <p:spPr/>
        <p:txBody>
          <a:bodyPr/>
          <a:lstStyle/>
          <a:p>
            <a:fld id="{57AF16DE-A0D5-4438-950F-5B1E159C2C28}" type="slidenum">
              <a:rPr lang="en-US" smtClean="0"/>
              <a:pPr/>
              <a:t>134</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100358743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135</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p:txBody>
          <a:bodyPr/>
          <a:lstStyle/>
          <a:p>
            <a:r>
              <a:rPr lang="it-IT" dirty="0"/>
              <a:t>GLI INDICATORI FINANZIARI</a:t>
            </a:r>
          </a:p>
          <a:p>
            <a:pPr marL="0" indent="0">
              <a:buNone/>
            </a:pPr>
            <a:r>
              <a:rPr lang="it-IT" dirty="0"/>
              <a:t>Sulla base dello S.p. riclassificato finanziariamente è possibile calcolare gli indici che rivelano la salute finanziaria dell’impresa.</a:t>
            </a:r>
          </a:p>
          <a:p>
            <a:pPr marL="0" indent="0">
              <a:buNone/>
            </a:pPr>
            <a:r>
              <a:rPr lang="it-IT" dirty="0"/>
              <a:t>L’analisi per indici ha senso se :</a:t>
            </a:r>
          </a:p>
          <a:p>
            <a:pPr marL="0" indent="0">
              <a:buNone/>
            </a:pPr>
            <a:r>
              <a:rPr lang="it-IT" dirty="0"/>
              <a:t>È calcolata per più anni di seguito</a:t>
            </a:r>
          </a:p>
          <a:p>
            <a:pPr marL="0" indent="0">
              <a:buNone/>
            </a:pPr>
            <a:r>
              <a:rPr lang="it-IT" dirty="0"/>
              <a:t>Si effettuano paragoni rispetto alla media di settore</a:t>
            </a:r>
          </a:p>
          <a:p>
            <a:endParaRPr lang="it-IT" dirty="0"/>
          </a:p>
        </p:txBody>
      </p:sp>
    </p:spTree>
    <p:extLst>
      <p:ext uri="{BB962C8B-B14F-4D97-AF65-F5344CB8AC3E}">
        <p14:creationId xmlns:p14="http://schemas.microsoft.com/office/powerpoint/2010/main" val="373104109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136</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fontScale="85000" lnSpcReduction="20000"/>
          </a:bodyPr>
          <a:lstStyle/>
          <a:p>
            <a:pPr marL="0" indent="0">
              <a:buNone/>
            </a:pPr>
            <a:r>
              <a:rPr lang="it-IT" dirty="0"/>
              <a:t>Presentiamo pochi indicatori:</a:t>
            </a:r>
          </a:p>
          <a:p>
            <a:pPr marL="0" indent="0">
              <a:buNone/>
            </a:pPr>
            <a:r>
              <a:rPr lang="it-IT" dirty="0"/>
              <a:t>A) CURRENT RATIO</a:t>
            </a:r>
          </a:p>
          <a:p>
            <a:pPr marL="0" indent="0" algn="just">
              <a:buNone/>
            </a:pPr>
            <a:r>
              <a:rPr lang="it-IT" dirty="0"/>
              <a:t>Il </a:t>
            </a:r>
            <a:r>
              <a:rPr lang="it-IT" dirty="0" err="1"/>
              <a:t>current</a:t>
            </a:r>
            <a:r>
              <a:rPr lang="it-IT" dirty="0"/>
              <a:t> ratio è un indicatore di liquidità. Esprime il rapporto tra le liquidità immediate (cassa/banche) e liquidità differite (disponibilità) rispetto alle esigibilità (passività correnti)</a:t>
            </a:r>
          </a:p>
          <a:p>
            <a:pPr marL="0" indent="0">
              <a:buNone/>
            </a:pPr>
            <a:r>
              <a:rPr lang="it-IT" dirty="0" err="1"/>
              <a:t>Current</a:t>
            </a:r>
            <a:r>
              <a:rPr lang="it-IT" dirty="0"/>
              <a:t> Ratio = AC/PC=(LIM+DIS)/ES</a:t>
            </a:r>
          </a:p>
          <a:p>
            <a:pPr marL="0" indent="0" algn="just">
              <a:buNone/>
            </a:pPr>
            <a:r>
              <a:rPr lang="it-IT" dirty="0"/>
              <a:t>Il </a:t>
            </a:r>
            <a:r>
              <a:rPr lang="it-IT" dirty="0" err="1"/>
              <a:t>Current</a:t>
            </a:r>
            <a:r>
              <a:rPr lang="it-IT" dirty="0"/>
              <a:t> Ratio ha come valore soglia 2; se l’indice è maggiore di 2 il giudizio sull’azienda è buono; se l’indice è inferiore a 2 il giudizio sulla situazione aziendale comincia a diventare negativo. Tale valore tuttavia è puramente indicativo: sono necessari infatti confronti con il valore del passato e quelli medi del settore</a:t>
            </a:r>
          </a:p>
          <a:p>
            <a:pPr marL="0" indent="0">
              <a:buNone/>
            </a:pPr>
            <a:r>
              <a:rPr lang="it-IT" dirty="0"/>
              <a:t>Con riferimento al ns esempio:</a:t>
            </a:r>
          </a:p>
          <a:p>
            <a:pPr marL="0" indent="0">
              <a:buNone/>
            </a:pPr>
            <a:r>
              <a:rPr lang="it-IT" dirty="0"/>
              <a:t>CURRENT RATIO = 400/100 = 4</a:t>
            </a:r>
          </a:p>
          <a:p>
            <a:endParaRPr lang="it-IT" dirty="0"/>
          </a:p>
        </p:txBody>
      </p:sp>
    </p:spTree>
    <p:extLst>
      <p:ext uri="{BB962C8B-B14F-4D97-AF65-F5344CB8AC3E}">
        <p14:creationId xmlns:p14="http://schemas.microsoft.com/office/powerpoint/2010/main" val="306303354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137</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fontScale="92500" lnSpcReduction="20000"/>
          </a:bodyPr>
          <a:lstStyle/>
          <a:p>
            <a:pPr marL="0" indent="0">
              <a:buNone/>
            </a:pPr>
            <a:r>
              <a:rPr lang="it-IT" dirty="0"/>
              <a:t>B) QUICK RATIO (ACID TEST)</a:t>
            </a:r>
          </a:p>
          <a:p>
            <a:pPr marL="0" indent="0" algn="just">
              <a:buNone/>
            </a:pPr>
            <a:r>
              <a:rPr lang="it-IT" dirty="0"/>
              <a:t>IL </a:t>
            </a:r>
            <a:r>
              <a:rPr lang="it-IT" dirty="0" err="1"/>
              <a:t>Quick</a:t>
            </a:r>
            <a:r>
              <a:rPr lang="it-IT" dirty="0"/>
              <a:t> ratio è un altro indicatore di liquidità. Esprime il rapporto che esiste tra le liquidità immediate e le liquidità differite al netto delle rimanenze di magazzino rispetto alle esigibilità.</a:t>
            </a:r>
          </a:p>
          <a:p>
            <a:pPr marL="0" indent="0">
              <a:buNone/>
            </a:pPr>
            <a:r>
              <a:rPr lang="it-IT" dirty="0" err="1"/>
              <a:t>Quick</a:t>
            </a:r>
            <a:r>
              <a:rPr lang="it-IT" dirty="0"/>
              <a:t> ratio= (AC-Magazzino)/PC = (LIM+DIS-MAGAZZINO)/ ESIGIBILITA’</a:t>
            </a:r>
          </a:p>
          <a:p>
            <a:pPr marL="0" indent="0" algn="just">
              <a:buNone/>
            </a:pPr>
            <a:r>
              <a:rPr lang="it-IT" dirty="0"/>
              <a:t>Il </a:t>
            </a:r>
            <a:r>
              <a:rPr lang="it-IT" dirty="0" err="1"/>
              <a:t>Quick</a:t>
            </a:r>
            <a:r>
              <a:rPr lang="it-IT" dirty="0"/>
              <a:t> ratio ha come valore soglia 1; se maggiore di 1 la situazione aziendale è buona ; se è inferiore a 1 la situazione aziendale inizia a diventare rischiosa . Anche per questo indicatore valgono le considerazioni precedentemente fatte.</a:t>
            </a:r>
          </a:p>
          <a:p>
            <a:pPr marL="0" indent="0">
              <a:buNone/>
            </a:pPr>
            <a:r>
              <a:rPr lang="it-IT" dirty="0"/>
              <a:t>Con riferimento al ns esempio</a:t>
            </a:r>
          </a:p>
          <a:p>
            <a:pPr marL="0" indent="0">
              <a:buNone/>
            </a:pPr>
            <a:r>
              <a:rPr lang="it-IT" dirty="0" err="1"/>
              <a:t>Quick</a:t>
            </a:r>
            <a:r>
              <a:rPr lang="it-IT" dirty="0"/>
              <a:t> ratio = (400-200)/100= 2</a:t>
            </a:r>
          </a:p>
        </p:txBody>
      </p:sp>
    </p:spTree>
    <p:extLst>
      <p:ext uri="{BB962C8B-B14F-4D97-AF65-F5344CB8AC3E}">
        <p14:creationId xmlns:p14="http://schemas.microsoft.com/office/powerpoint/2010/main" val="391969555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138</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a:bodyPr>
          <a:lstStyle/>
          <a:p>
            <a:pPr marL="0" indent="0">
              <a:buNone/>
            </a:pPr>
            <a:r>
              <a:rPr lang="it-IT" dirty="0"/>
              <a:t>C)LEVERAGE</a:t>
            </a:r>
          </a:p>
          <a:p>
            <a:pPr marL="0" indent="0" algn="just">
              <a:buNone/>
            </a:pPr>
            <a:r>
              <a:rPr lang="it-IT" dirty="0"/>
              <a:t>Il </a:t>
            </a:r>
            <a:r>
              <a:rPr lang="it-IT" dirty="0" err="1"/>
              <a:t>Leverage</a:t>
            </a:r>
            <a:r>
              <a:rPr lang="it-IT" dirty="0"/>
              <a:t> indica il grado di indebitamento dell’azienda. L’indicatore esprime il rapporto tra il capitale di credito e il capitale proprio.</a:t>
            </a:r>
          </a:p>
          <a:p>
            <a:pPr marL="0" indent="0">
              <a:buNone/>
            </a:pPr>
            <a:r>
              <a:rPr lang="it-IT" dirty="0" err="1"/>
              <a:t>Leverage</a:t>
            </a:r>
            <a:r>
              <a:rPr lang="it-IT" dirty="0"/>
              <a:t>= CC/CP</a:t>
            </a:r>
          </a:p>
          <a:p>
            <a:pPr marL="0" indent="0" algn="just">
              <a:buNone/>
            </a:pPr>
            <a:r>
              <a:rPr lang="it-IT" dirty="0"/>
              <a:t>Il </a:t>
            </a:r>
            <a:r>
              <a:rPr lang="it-IT" dirty="0" err="1"/>
              <a:t>leverage</a:t>
            </a:r>
            <a:r>
              <a:rPr lang="it-IT" dirty="0"/>
              <a:t> ha come valore indicativo 1; se il rapporto è maggiore di 1 la situazione aziendale tende a diventare rischiosa , perché c’è un consistente ricorso al capitale di terzi rispetto al CP; se l’indice è inferiore a 1 la situazione aziendale è buona perché l’impresa è adeguatamente patrimonializzata.</a:t>
            </a:r>
          </a:p>
          <a:p>
            <a:endParaRPr lang="it-IT" dirty="0"/>
          </a:p>
        </p:txBody>
      </p:sp>
    </p:spTree>
    <p:extLst>
      <p:ext uri="{BB962C8B-B14F-4D97-AF65-F5344CB8AC3E}">
        <p14:creationId xmlns:p14="http://schemas.microsoft.com/office/powerpoint/2010/main" val="57776004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139</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a:bodyPr>
          <a:lstStyle/>
          <a:p>
            <a:pPr marL="0" indent="0">
              <a:buNone/>
            </a:pPr>
            <a:r>
              <a:rPr lang="it-IT" dirty="0"/>
              <a:t>Con riferimento al ns esempio </a:t>
            </a:r>
          </a:p>
          <a:p>
            <a:pPr marL="0" indent="0">
              <a:buNone/>
            </a:pPr>
            <a:r>
              <a:rPr lang="it-IT" dirty="0" err="1"/>
              <a:t>Leverage</a:t>
            </a:r>
            <a:r>
              <a:rPr lang="it-IT" dirty="0"/>
              <a:t>= CC/CP= 200/800 = 0,25</a:t>
            </a:r>
          </a:p>
          <a:p>
            <a:pPr marL="0" indent="0">
              <a:buNone/>
            </a:pPr>
            <a:r>
              <a:rPr lang="it-IT" dirty="0"/>
              <a:t>Occorrono, anche con riferimento al </a:t>
            </a:r>
            <a:r>
              <a:rPr lang="it-IT" dirty="0" err="1"/>
              <a:t>Leverage</a:t>
            </a:r>
            <a:r>
              <a:rPr lang="it-IT" dirty="0"/>
              <a:t>, confronti con i valori del passato e quelli medi di settore </a:t>
            </a:r>
          </a:p>
        </p:txBody>
      </p:sp>
    </p:spTree>
    <p:extLst>
      <p:ext uri="{BB962C8B-B14F-4D97-AF65-F5344CB8AC3E}">
        <p14:creationId xmlns:p14="http://schemas.microsoft.com/office/powerpoint/2010/main" val="865325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r>
              <a:rPr lang="it-IT" sz="3000" dirty="0"/>
              <a:t>CENNI: LE SOCIETA’ DI PERSONE</a:t>
            </a:r>
            <a:br>
              <a:rPr lang="it-IT" sz="3000" dirty="0"/>
            </a:br>
            <a:endParaRPr lang="it-IT" sz="3000" dirty="0"/>
          </a:p>
        </p:txBody>
      </p:sp>
      <p:sp>
        <p:nvSpPr>
          <p:cNvPr id="3" name="Segnaposto contenuto 2"/>
          <p:cNvSpPr>
            <a:spLocks noGrp="1"/>
          </p:cNvSpPr>
          <p:nvPr>
            <p:ph idx="1"/>
          </p:nvPr>
        </p:nvSpPr>
        <p:spPr/>
        <p:txBody>
          <a:bodyPr>
            <a:normAutofit fontScale="85000" lnSpcReduction="10000"/>
          </a:bodyPr>
          <a:lstStyle/>
          <a:p>
            <a:pPr marL="0" indent="0" algn="just">
              <a:buNone/>
            </a:pPr>
            <a:r>
              <a:rPr lang="it-IT" dirty="0"/>
              <a:t>Le norme del C.c. dedicate al bilancio (2423-2435 C.c.)si applicano alle Spa, alle Srl, alle Sapa, e alle società cooperative.</a:t>
            </a:r>
          </a:p>
          <a:p>
            <a:pPr marL="0" indent="0" algn="just">
              <a:buNone/>
            </a:pPr>
            <a:r>
              <a:rPr lang="it-IT" dirty="0"/>
              <a:t>Anche le società di persone quando vi sono soci non amministratori devono redigere annualmente un rendiconto che comunemente è chiamato Bilancio.</a:t>
            </a:r>
          </a:p>
          <a:p>
            <a:pPr marL="0" indent="0" algn="just">
              <a:buNone/>
            </a:pPr>
            <a:r>
              <a:rPr lang="it-IT" dirty="0"/>
              <a:t>Nella sua redazione devono essere utilizzati se applicabili i criteri di valutazione dl C.c. mentre non vi è alcuna indicazione circa i documenti che lo compongono, il loro contenuto , la formulazione e la successiva pubblicazione. </a:t>
            </a:r>
          </a:p>
          <a:p>
            <a:pPr marL="0" indent="0" algn="just">
              <a:buNone/>
            </a:pPr>
            <a:r>
              <a:rPr lang="it-IT" dirty="0"/>
              <a:t>Esso quindi potrebbe essere strutturato nella forma Libera , ma appare consigliabile lo schema civilistico almeno nella forma abbreviata. </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a:t>
            </a:fld>
            <a:endParaRPr lang="en-US" dirty="0"/>
          </a:p>
        </p:txBody>
      </p:sp>
      <p:sp>
        <p:nvSpPr>
          <p:cNvPr id="7" name="Segnaposto piè di pagina 5"/>
          <p:cNvSpPr>
            <a:spLocks noGrp="1"/>
          </p:cNvSpPr>
          <p:nvPr>
            <p:ph type="ftr" sz="quarter" idx="11"/>
          </p:nvPr>
        </p:nvSpPr>
        <p:spPr/>
        <p:txBody>
          <a:bodyPr/>
          <a:lstStyle/>
          <a:p>
            <a:r>
              <a:rPr lang="en-US" dirty="0"/>
              <a:t>  </a:t>
            </a:r>
          </a:p>
        </p:txBody>
      </p:sp>
    </p:spTree>
    <p:extLst>
      <p:ext uri="{BB962C8B-B14F-4D97-AF65-F5344CB8AC3E}">
        <p14:creationId xmlns:p14="http://schemas.microsoft.com/office/powerpoint/2010/main" val="260462118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140</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a:bodyPr>
          <a:lstStyle/>
          <a:p>
            <a:pPr marL="0" indent="0">
              <a:buNone/>
            </a:pPr>
            <a:r>
              <a:rPr lang="it-IT" dirty="0"/>
              <a:t>Con riferimento alla riclassificazione finanziaria dello SP è possibile anche calcolare dei margini per valutare l’equilibrio economico finanziario dell’impresa.</a:t>
            </a:r>
          </a:p>
          <a:p>
            <a:pPr marL="0" indent="0">
              <a:buNone/>
            </a:pPr>
            <a:r>
              <a:rPr lang="it-IT" dirty="0"/>
              <a:t>Si possono ricordare alcuni fondamentali margini dello </a:t>
            </a:r>
            <a:r>
              <a:rPr lang="it-IT" dirty="0" err="1"/>
              <a:t>Sp</a:t>
            </a:r>
            <a:r>
              <a:rPr lang="it-IT" dirty="0"/>
              <a:t>:</a:t>
            </a:r>
          </a:p>
          <a:p>
            <a:pPr marL="0" indent="0">
              <a:buNone/>
            </a:pPr>
            <a:r>
              <a:rPr lang="it-IT" dirty="0"/>
              <a:t>CCN= Capitale circolante Netto</a:t>
            </a:r>
          </a:p>
          <a:p>
            <a:pPr marL="0" indent="0">
              <a:buNone/>
            </a:pPr>
            <a:r>
              <a:rPr lang="it-IT" dirty="0" err="1"/>
              <a:t>Mdt</a:t>
            </a:r>
            <a:r>
              <a:rPr lang="it-IT" dirty="0"/>
              <a:t>= Margine di tesoreria</a:t>
            </a:r>
          </a:p>
          <a:p>
            <a:pPr marL="0" indent="0">
              <a:buNone/>
            </a:pPr>
            <a:r>
              <a:rPr lang="it-IT" dirty="0" err="1"/>
              <a:t>MdS</a:t>
            </a:r>
            <a:r>
              <a:rPr lang="it-IT" dirty="0"/>
              <a:t>= Margine di Struttura</a:t>
            </a:r>
          </a:p>
          <a:p>
            <a:pPr marL="0" indent="0">
              <a:buNone/>
            </a:pPr>
            <a:r>
              <a:rPr lang="it-IT" dirty="0"/>
              <a:t>PFN = Posizione Finanziaria Netta</a:t>
            </a:r>
          </a:p>
        </p:txBody>
      </p:sp>
    </p:spTree>
    <p:extLst>
      <p:ext uri="{BB962C8B-B14F-4D97-AF65-F5344CB8AC3E}">
        <p14:creationId xmlns:p14="http://schemas.microsoft.com/office/powerpoint/2010/main" val="375826126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141</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fontScale="92500" lnSpcReduction="10000"/>
          </a:bodyPr>
          <a:lstStyle/>
          <a:p>
            <a:pPr marL="0" indent="0">
              <a:buNone/>
            </a:pPr>
            <a:r>
              <a:rPr lang="it-IT" dirty="0"/>
              <a:t>IL CAPITALE CIRCOLANTE</a:t>
            </a:r>
          </a:p>
          <a:p>
            <a:pPr>
              <a:buFont typeface="Wingdings" panose="05000000000000000000" pitchFamily="2" charset="2"/>
              <a:buChar char="§"/>
            </a:pPr>
            <a:r>
              <a:rPr lang="it-IT" dirty="0"/>
              <a:t>CAPITALE CIRCOLANTE LORDO (CCL)= la somma delle attività circolanti ovvero l’insieme delle attività correnti.</a:t>
            </a:r>
          </a:p>
          <a:p>
            <a:pPr>
              <a:buFont typeface="Wingdings" panose="05000000000000000000" pitchFamily="2" charset="2"/>
              <a:buChar char="§"/>
            </a:pPr>
            <a:r>
              <a:rPr lang="it-IT" dirty="0"/>
              <a:t>CAPITALE CIRCOLANTE NETTO (CCN) = AC-PC</a:t>
            </a:r>
          </a:p>
          <a:p>
            <a:pPr marL="0" indent="0">
              <a:buNone/>
            </a:pPr>
            <a:r>
              <a:rPr lang="it-IT" dirty="0"/>
              <a:t>Ci da la stessa informazione del </a:t>
            </a:r>
            <a:r>
              <a:rPr lang="it-IT" dirty="0" err="1"/>
              <a:t>Current</a:t>
            </a:r>
            <a:r>
              <a:rPr lang="it-IT" dirty="0"/>
              <a:t> ratio: questo margine esprime l’equilibrio di breve termine.</a:t>
            </a:r>
          </a:p>
          <a:p>
            <a:pPr marL="0" indent="0" algn="just">
              <a:buNone/>
            </a:pPr>
            <a:r>
              <a:rPr lang="it-IT" dirty="0"/>
              <a:t>Se il CCN&gt;0 significa che l’attivo corrente (cioè entrate monetarie a breve) è &gt; del passivo corrente (cioè uscite monetarie a breve) significa che parte del CCL (cioè dell’attivo corrente) è finanziato  da capitali permanenti( passività fisse o PN)</a:t>
            </a:r>
          </a:p>
        </p:txBody>
      </p:sp>
    </p:spTree>
    <p:extLst>
      <p:ext uri="{BB962C8B-B14F-4D97-AF65-F5344CB8AC3E}">
        <p14:creationId xmlns:p14="http://schemas.microsoft.com/office/powerpoint/2010/main" val="322866114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142</a:t>
            </a:fld>
            <a:endParaRPr lang="en-US" dirty="0"/>
          </a:p>
        </p:txBody>
      </p:sp>
      <p:sp>
        <p:nvSpPr>
          <p:cNvPr id="7" name="Segnaposto piè di pagina 5"/>
          <p:cNvSpPr>
            <a:spLocks noGrp="1"/>
          </p:cNvSpPr>
          <p:nvPr>
            <p:ph type="ftr" sz="quarter" idx="11"/>
          </p:nvPr>
        </p:nvSpPr>
        <p:spPr/>
        <p:txBody>
          <a:bodyPr/>
          <a:lstStyle/>
          <a:p>
            <a:r>
              <a:rPr lang="it-IT"/>
              <a:t>26.06.2017</a:t>
            </a:r>
            <a:endParaRPr lang="it-IT"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lnSpcReduction="10000"/>
          </a:bodyPr>
          <a:lstStyle/>
          <a:p>
            <a:pPr marL="0" indent="0">
              <a:buNone/>
            </a:pPr>
            <a:r>
              <a:rPr lang="it-IT" dirty="0"/>
              <a:t>IL CAPITALE CIRCOLANTE</a:t>
            </a:r>
          </a:p>
          <a:p>
            <a:pPr marL="0" indent="0" algn="just">
              <a:buNone/>
            </a:pPr>
            <a:r>
              <a:rPr lang="it-IT" dirty="0"/>
              <a:t>Una misura positiva del CCN è una condizione favorevole perché significa che il fabbisogno a breve è sufficientemente coperto dalle attività a breve e quindi i flussi finanziari che si genereranno a breve sono superiori agli impegni debitori a breve.</a:t>
            </a:r>
          </a:p>
          <a:p>
            <a:pPr marL="0" indent="0" algn="just">
              <a:buNone/>
            </a:pPr>
            <a:r>
              <a:rPr lang="it-IT" dirty="0"/>
              <a:t>Se CCN&lt;0 significa che l’azienda finanzia con fonti a breve (passività correnti) anche parte dell’attivo fisso immobilizzato esponendosi così ad un rischio finanziario , in quanto la potenziale esigibilità a breve delle passività correnti potrebbe nell’immediato non essere soddisfatta a causa a causa della più lenta liquidabilità dell’attivo fisso. </a:t>
            </a:r>
          </a:p>
          <a:p>
            <a:pPr marL="0" indent="0">
              <a:buNone/>
            </a:pPr>
            <a:endParaRPr lang="it-IT" dirty="0"/>
          </a:p>
        </p:txBody>
      </p:sp>
    </p:spTree>
    <p:extLst>
      <p:ext uri="{BB962C8B-B14F-4D97-AF65-F5344CB8AC3E}">
        <p14:creationId xmlns:p14="http://schemas.microsoft.com/office/powerpoint/2010/main" val="164728965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143</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fontScale="85000" lnSpcReduction="10000"/>
          </a:bodyPr>
          <a:lstStyle/>
          <a:p>
            <a:pPr marL="0" indent="0">
              <a:buNone/>
            </a:pPr>
            <a:r>
              <a:rPr lang="it-IT" dirty="0"/>
              <a:t>Margine di tesoreria</a:t>
            </a:r>
          </a:p>
          <a:p>
            <a:pPr marL="0" indent="0">
              <a:buNone/>
            </a:pPr>
            <a:r>
              <a:rPr lang="it-IT" dirty="0"/>
              <a:t>E’ dato dalla differenza tra la somma delle liquidità immediate (LIM) e delle attività finanziarie a breve (AFB) e le passività a Breve</a:t>
            </a:r>
          </a:p>
          <a:p>
            <a:pPr marL="0" indent="0">
              <a:buNone/>
            </a:pPr>
            <a:r>
              <a:rPr lang="it-IT" dirty="0" err="1"/>
              <a:t>MdT</a:t>
            </a:r>
            <a:r>
              <a:rPr lang="it-IT" dirty="0"/>
              <a:t>= (LIM+AFB)-PC</a:t>
            </a:r>
          </a:p>
          <a:p>
            <a:pPr marL="0" indent="0">
              <a:buNone/>
            </a:pPr>
            <a:r>
              <a:rPr lang="it-IT" dirty="0"/>
              <a:t>Questo margine per prudenza non dovrebbe mai essere negativo.</a:t>
            </a:r>
          </a:p>
          <a:p>
            <a:pPr marL="0" indent="0" algn="just">
              <a:buNone/>
            </a:pPr>
            <a:r>
              <a:rPr lang="it-IT" dirty="0"/>
              <a:t>Un valore positivo attesta che l’azienda è in condizione di far fronte ai debiti a breve con risorse finanziarie disponibili a breve.</a:t>
            </a:r>
          </a:p>
          <a:p>
            <a:pPr marL="0" indent="0" algn="just">
              <a:buNone/>
            </a:pPr>
            <a:r>
              <a:rPr lang="it-IT" dirty="0"/>
              <a:t>Il caso contrario indica il rischio di insolvenza perché i debiti con scadenza a breve non trovano copertura monetaria ordinaria sufficiente (infatti immediatamente non si possono liquidare né le scorte né le attività fisse).</a:t>
            </a:r>
          </a:p>
          <a:p>
            <a:pPr marL="0" indent="0">
              <a:buNone/>
            </a:pPr>
            <a:endParaRPr lang="it-IT" dirty="0"/>
          </a:p>
        </p:txBody>
      </p:sp>
    </p:spTree>
    <p:extLst>
      <p:ext uri="{BB962C8B-B14F-4D97-AF65-F5344CB8AC3E}">
        <p14:creationId xmlns:p14="http://schemas.microsoft.com/office/powerpoint/2010/main" val="342783545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144</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a:bodyPr>
          <a:lstStyle/>
          <a:p>
            <a:pPr marL="0" indent="0">
              <a:buNone/>
            </a:pPr>
            <a:r>
              <a:rPr lang="it-IT" dirty="0"/>
              <a:t>Margine di tesoreria</a:t>
            </a:r>
          </a:p>
          <a:p>
            <a:pPr marL="0" indent="0" algn="just">
              <a:buNone/>
            </a:pPr>
            <a:r>
              <a:rPr lang="it-IT" dirty="0"/>
              <a:t>Il margine di tesoreria indica quindi la solvibilità dell’azienda  a breve cioè la capacità di far fronte a istanze debitorie con attività correnti liquide.</a:t>
            </a:r>
          </a:p>
          <a:p>
            <a:pPr marL="0" indent="0">
              <a:buNone/>
            </a:pPr>
            <a:endParaRPr lang="it-IT" dirty="0"/>
          </a:p>
        </p:txBody>
      </p:sp>
    </p:spTree>
    <p:extLst>
      <p:ext uri="{BB962C8B-B14F-4D97-AF65-F5344CB8AC3E}">
        <p14:creationId xmlns:p14="http://schemas.microsoft.com/office/powerpoint/2010/main" val="337820339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145</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a:bodyPr>
          <a:lstStyle/>
          <a:p>
            <a:pPr marL="0" indent="0">
              <a:buNone/>
            </a:pPr>
            <a:r>
              <a:rPr lang="it-IT" dirty="0"/>
              <a:t>Margine di Struttura</a:t>
            </a:r>
          </a:p>
          <a:p>
            <a:pPr marL="0" indent="0">
              <a:spcBef>
                <a:spcPts val="0"/>
              </a:spcBef>
              <a:buNone/>
            </a:pPr>
            <a:r>
              <a:rPr lang="it-IT" dirty="0"/>
              <a:t>Per misurare la solidità aziendale si usa in genere il Margine di Struttura.</a:t>
            </a:r>
          </a:p>
          <a:p>
            <a:pPr marL="0" indent="0">
              <a:spcBef>
                <a:spcPts val="0"/>
              </a:spcBef>
              <a:buNone/>
            </a:pPr>
            <a:r>
              <a:rPr lang="it-IT" dirty="0"/>
              <a:t>Esso è dato dalla differenza tra patrimonio netto (PN) e attivo immobilizzato(AI)</a:t>
            </a:r>
          </a:p>
          <a:p>
            <a:pPr marL="0" indent="0">
              <a:spcBef>
                <a:spcPts val="0"/>
              </a:spcBef>
              <a:buNone/>
            </a:pPr>
            <a:endParaRPr lang="it-IT" dirty="0"/>
          </a:p>
          <a:p>
            <a:pPr marL="0" indent="0">
              <a:spcBef>
                <a:spcPts val="0"/>
              </a:spcBef>
              <a:buNone/>
            </a:pPr>
            <a:r>
              <a:rPr lang="it-IT" dirty="0" err="1"/>
              <a:t>MdS</a:t>
            </a:r>
            <a:r>
              <a:rPr lang="it-IT" dirty="0"/>
              <a:t>= PN-AI</a:t>
            </a:r>
          </a:p>
          <a:p>
            <a:pPr marL="0" indent="0">
              <a:spcBef>
                <a:spcPts val="0"/>
              </a:spcBef>
              <a:buNone/>
            </a:pPr>
            <a:endParaRPr lang="it-IT" dirty="0"/>
          </a:p>
          <a:p>
            <a:pPr marL="0" indent="0">
              <a:spcBef>
                <a:spcPts val="0"/>
              </a:spcBef>
              <a:buNone/>
            </a:pPr>
            <a:r>
              <a:rPr lang="it-IT" dirty="0"/>
              <a:t>Il margine di struttura deve essere positivo per attestare una situazione di equilibrio finanziario.</a:t>
            </a:r>
          </a:p>
          <a:p>
            <a:pPr marL="0" indent="0" algn="just">
              <a:spcBef>
                <a:spcPts val="0"/>
              </a:spcBef>
              <a:buNone/>
            </a:pPr>
            <a:r>
              <a:rPr lang="it-IT" dirty="0"/>
              <a:t>Se il </a:t>
            </a:r>
            <a:r>
              <a:rPr lang="it-IT" dirty="0" err="1"/>
              <a:t>MdS</a:t>
            </a:r>
            <a:r>
              <a:rPr lang="it-IT" dirty="0"/>
              <a:t> è positivo significa che il Patrimonio netto è in grado di coprire l’intero fabbisogno durevole, mentre se è negativo significa che parte del fabbisogno durevole è stato coperto con debiti.</a:t>
            </a:r>
          </a:p>
        </p:txBody>
      </p:sp>
    </p:spTree>
    <p:extLst>
      <p:ext uri="{BB962C8B-B14F-4D97-AF65-F5344CB8AC3E}">
        <p14:creationId xmlns:p14="http://schemas.microsoft.com/office/powerpoint/2010/main" val="4254953343"/>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146</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fontScale="85000" lnSpcReduction="10000"/>
          </a:bodyPr>
          <a:lstStyle/>
          <a:p>
            <a:pPr marL="0" indent="0">
              <a:buNone/>
            </a:pPr>
            <a:r>
              <a:rPr lang="it-IT" dirty="0"/>
              <a:t>Margine di Struttura</a:t>
            </a:r>
          </a:p>
          <a:p>
            <a:pPr marL="0" indent="0" algn="just">
              <a:buNone/>
            </a:pPr>
            <a:r>
              <a:rPr lang="it-IT" dirty="0"/>
              <a:t>In linea generale questo significa che idealmente l’impresa dovrebbe finanziare gli investimenti in attività fisse con il PN , ma è vero che tale condizione ottimale in realtà non è molto diffusa in quanto si predilige finanziare le immobilizzazioni con l’indebitamento.</a:t>
            </a:r>
          </a:p>
          <a:p>
            <a:pPr marL="0" indent="0" algn="just">
              <a:buNone/>
            </a:pPr>
            <a:r>
              <a:rPr lang="it-IT" dirty="0"/>
              <a:t>Ecco perché per una misura meno severa della solidità si usa il </a:t>
            </a:r>
            <a:r>
              <a:rPr lang="it-IT" b="1" dirty="0"/>
              <a:t>Margine di Copertura (</a:t>
            </a:r>
            <a:r>
              <a:rPr lang="it-IT" b="1" dirty="0" err="1"/>
              <a:t>MdC</a:t>
            </a:r>
            <a:r>
              <a:rPr lang="it-IT" b="1" dirty="0"/>
              <a:t>)</a:t>
            </a:r>
          </a:p>
          <a:p>
            <a:pPr marL="0" indent="0" algn="just">
              <a:buNone/>
            </a:pPr>
            <a:r>
              <a:rPr lang="it-IT" dirty="0" err="1"/>
              <a:t>Mdc</a:t>
            </a:r>
            <a:r>
              <a:rPr lang="it-IT" dirty="0"/>
              <a:t>=PN+ REDIMIBILITA’-AI= CP-AI</a:t>
            </a:r>
          </a:p>
          <a:p>
            <a:pPr marL="0" indent="0" algn="just">
              <a:buNone/>
            </a:pPr>
            <a:r>
              <a:rPr lang="it-IT" dirty="0"/>
              <a:t>Tale margine indica quanta parte degli investimenti durevoli è finanziata con fonti a lungo termine.</a:t>
            </a:r>
          </a:p>
          <a:p>
            <a:pPr marL="0" indent="0" algn="just">
              <a:buNone/>
            </a:pPr>
            <a:r>
              <a:rPr lang="it-IT" dirty="0"/>
              <a:t>Una situazione di equilibrio dovrebbe essere assicurata quando i capitali permanenti (patrimonio netto e Passività Fisse) sono superiori alle attività fisse</a:t>
            </a:r>
          </a:p>
        </p:txBody>
      </p:sp>
    </p:spTree>
    <p:extLst>
      <p:ext uri="{BB962C8B-B14F-4D97-AF65-F5344CB8AC3E}">
        <p14:creationId xmlns:p14="http://schemas.microsoft.com/office/powerpoint/2010/main" val="228425605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147</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a:bodyPr>
          <a:lstStyle/>
          <a:p>
            <a:pPr marL="0" indent="0">
              <a:buNone/>
            </a:pPr>
            <a:r>
              <a:rPr lang="it-IT" b="1" dirty="0"/>
              <a:t>POSIZIONE Finanziaria Netta</a:t>
            </a:r>
          </a:p>
          <a:p>
            <a:pPr marL="0" indent="0">
              <a:buNone/>
            </a:pPr>
            <a:r>
              <a:rPr lang="it-IT" dirty="0"/>
              <a:t>Essa si distingue in:</a:t>
            </a:r>
          </a:p>
          <a:p>
            <a:pPr>
              <a:buFont typeface="Wingdings" panose="05000000000000000000" pitchFamily="2" charset="2"/>
              <a:buChar char="§"/>
            </a:pPr>
            <a:r>
              <a:rPr lang="it-IT" dirty="0"/>
              <a:t>Posizione finanziaria netta a Breve(PFNB)</a:t>
            </a:r>
          </a:p>
          <a:p>
            <a:pPr marL="0" indent="0">
              <a:buNone/>
            </a:pPr>
            <a:r>
              <a:rPr lang="it-IT" dirty="0"/>
              <a:t>E’ data dalla differenza tra i debiti Finanziari a Breve e la somma delle Liquidità immediate, dei crediti Finanziari e titoli a breve</a:t>
            </a:r>
          </a:p>
          <a:p>
            <a:pPr marL="0" indent="0" algn="ctr">
              <a:buNone/>
            </a:pPr>
            <a:r>
              <a:rPr lang="it-IT" dirty="0"/>
              <a:t>PFN= DFB- (LIM+CFB+TIB)</a:t>
            </a:r>
          </a:p>
          <a:p>
            <a:pPr marL="0" indent="0">
              <a:buNone/>
            </a:pPr>
            <a:r>
              <a:rPr lang="it-IT" dirty="0"/>
              <a:t>Tale parametro indica se positivo un fabbisogno di finanziamento</a:t>
            </a:r>
          </a:p>
        </p:txBody>
      </p:sp>
    </p:spTree>
    <p:extLst>
      <p:ext uri="{BB962C8B-B14F-4D97-AF65-F5344CB8AC3E}">
        <p14:creationId xmlns:p14="http://schemas.microsoft.com/office/powerpoint/2010/main" val="183689620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RICLASSIFICAZIONE FINANZIARIA DELLO S.P.</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148</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fontScale="85000" lnSpcReduction="20000"/>
          </a:bodyPr>
          <a:lstStyle/>
          <a:p>
            <a:pPr marL="0" indent="0">
              <a:buNone/>
            </a:pPr>
            <a:r>
              <a:rPr lang="it-IT" dirty="0"/>
              <a:t>POSIZIONE Finanziaria Netta</a:t>
            </a:r>
          </a:p>
          <a:p>
            <a:pPr>
              <a:buFont typeface="Wingdings" panose="05000000000000000000" pitchFamily="2" charset="2"/>
              <a:buChar char="§"/>
            </a:pPr>
            <a:r>
              <a:rPr lang="it-IT" dirty="0"/>
              <a:t>Posizione finanziaria netta a Lungo (PFNL)</a:t>
            </a:r>
          </a:p>
          <a:p>
            <a:pPr marL="0" indent="0">
              <a:buNone/>
            </a:pPr>
            <a:r>
              <a:rPr lang="it-IT" dirty="0"/>
              <a:t>È definibile come differenza tra i debiti e i crediti a lungo termine.</a:t>
            </a:r>
          </a:p>
          <a:p>
            <a:pPr marL="0" indent="0">
              <a:buNone/>
            </a:pPr>
            <a:r>
              <a:rPr lang="it-IT" dirty="0"/>
              <a:t>PFNL=DFL-CFL</a:t>
            </a:r>
          </a:p>
          <a:p>
            <a:pPr marL="0" indent="0" algn="just">
              <a:buNone/>
            </a:pPr>
            <a:r>
              <a:rPr lang="it-IT" dirty="0"/>
              <a:t>Dunque la PFN è data dalla somma tra la posizione finanziaria netta a breve (PFNB) e  la posizione finanziaria netta a lungo (PFNL).</a:t>
            </a:r>
          </a:p>
          <a:p>
            <a:pPr marL="0" indent="0" algn="just">
              <a:buNone/>
            </a:pPr>
            <a:r>
              <a:rPr lang="it-IT" dirty="0"/>
              <a:t>PFN= PFNB+PFNL</a:t>
            </a:r>
          </a:p>
          <a:p>
            <a:pPr marL="0" indent="0" algn="just">
              <a:buNone/>
            </a:pPr>
            <a:r>
              <a:rPr lang="it-IT" dirty="0"/>
              <a:t>La variazione complessiva della posizione finanziaria indica in caso di aumento la necessità del ricorso a nuovo finanziamento di terzi, mentre la sua diminuzione testimonia la riduzione dell’indebitamento netto finanziario dell’azienda.</a:t>
            </a:r>
          </a:p>
        </p:txBody>
      </p:sp>
    </p:spTree>
    <p:extLst>
      <p:ext uri="{BB962C8B-B14F-4D97-AF65-F5344CB8AC3E}">
        <p14:creationId xmlns:p14="http://schemas.microsoft.com/office/powerpoint/2010/main" val="336331028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L’ANALISI DEL CE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149</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a:bodyPr>
          <a:lstStyle/>
          <a:p>
            <a:pPr marL="0" indent="0" algn="just">
              <a:buNone/>
            </a:pPr>
            <a:r>
              <a:rPr lang="it-IT" dirty="0"/>
              <a:t>La tradizione contabile italiana aveva consolidato uno schema di CE a sez. contrapposte detto «Conto Profitti e Perdite» che riportava in darei costi d’esercizio e le rimanenze iniziali, in Avere i ricavi  e le rimanenze finali e dal confronto  per differenza si determinava il risultato d’esercizio.</a:t>
            </a:r>
          </a:p>
          <a:p>
            <a:pPr marL="0" indent="0" algn="just">
              <a:buNone/>
            </a:pPr>
            <a:r>
              <a:rPr lang="it-IT" dirty="0"/>
              <a:t>Con il D </a:t>
            </a:r>
            <a:r>
              <a:rPr lang="it-IT" dirty="0" err="1"/>
              <a:t>lgs</a:t>
            </a:r>
            <a:r>
              <a:rPr lang="it-IT" dirty="0"/>
              <a:t> 127/1991 si è abbandonato questo schema definito anche «a costi, ricavi e rimanenze» si è scelto un modello di CE scalare nel quale contrapponendo costi e ricavi delle diverse gestioni si giunge al risultato  complessivo d’esercizio.</a:t>
            </a:r>
          </a:p>
        </p:txBody>
      </p:sp>
    </p:spTree>
    <p:extLst>
      <p:ext uri="{BB962C8B-B14F-4D97-AF65-F5344CB8AC3E}">
        <p14:creationId xmlns:p14="http://schemas.microsoft.com/office/powerpoint/2010/main" val="2994729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r>
              <a:rPr lang="it-IT" sz="3000" dirty="0"/>
              <a:t>FINALITA’E POSTULATI </a:t>
            </a:r>
            <a:br>
              <a:rPr lang="it-IT" sz="3000" dirty="0"/>
            </a:br>
            <a:endParaRPr lang="it-IT" sz="3000" dirty="0"/>
          </a:p>
        </p:txBody>
      </p:sp>
      <p:sp>
        <p:nvSpPr>
          <p:cNvPr id="3" name="Segnaposto contenuto 2"/>
          <p:cNvSpPr>
            <a:spLocks noGrp="1"/>
          </p:cNvSpPr>
          <p:nvPr>
            <p:ph idx="1"/>
          </p:nvPr>
        </p:nvSpPr>
        <p:spPr/>
        <p:txBody>
          <a:bodyPr>
            <a:normAutofit fontScale="85000" lnSpcReduction="10000"/>
          </a:bodyPr>
          <a:lstStyle/>
          <a:p>
            <a:pPr marL="0" indent="0" algn="just">
              <a:buNone/>
            </a:pPr>
            <a:r>
              <a:rPr lang="it-IT" dirty="0"/>
              <a:t>Le norme del C.c. relative alla redazione del bilancio d’esercizio definiscono: </a:t>
            </a:r>
          </a:p>
          <a:p>
            <a:pPr algn="just">
              <a:buFont typeface="Wingdings" panose="05000000000000000000" pitchFamily="2" charset="2"/>
              <a:buChar char="v"/>
            </a:pPr>
            <a:r>
              <a:rPr lang="it-IT" dirty="0"/>
              <a:t>le </a:t>
            </a:r>
            <a:r>
              <a:rPr lang="it-IT" b="1" dirty="0"/>
              <a:t>finalità</a:t>
            </a:r>
            <a:r>
              <a:rPr lang="it-IT" dirty="0"/>
              <a:t> (o clausole generali): sono le </a:t>
            </a:r>
            <a:r>
              <a:rPr lang="it-IT" u="sng" dirty="0"/>
              <a:t>linee guida </a:t>
            </a:r>
            <a:r>
              <a:rPr lang="it-IT" dirty="0"/>
              <a:t>per la predisposizione del bilancio. Esse sono sovraordinate  rispetto ai postulati e ai principi contabili;</a:t>
            </a:r>
          </a:p>
          <a:p>
            <a:pPr algn="just">
              <a:buFont typeface="Wingdings" panose="05000000000000000000" pitchFamily="2" charset="2"/>
              <a:buChar char="v"/>
            </a:pPr>
            <a:r>
              <a:rPr lang="it-IT" dirty="0"/>
              <a:t>i </a:t>
            </a:r>
            <a:r>
              <a:rPr lang="it-IT" b="1" dirty="0"/>
              <a:t>postulati </a:t>
            </a:r>
            <a:r>
              <a:rPr lang="it-IT" dirty="0"/>
              <a:t>(o principi generali): sono </a:t>
            </a:r>
            <a:r>
              <a:rPr lang="it-IT" u="sng" dirty="0"/>
              <a:t>le regole generali</a:t>
            </a:r>
            <a:r>
              <a:rPr lang="it-IT" dirty="0"/>
              <a:t> cui devono uniformarsi i principi contabili applicati;</a:t>
            </a:r>
          </a:p>
          <a:p>
            <a:pPr algn="just">
              <a:buFont typeface="Wingdings" panose="05000000000000000000" pitchFamily="2" charset="2"/>
              <a:buChar char="v"/>
            </a:pPr>
            <a:r>
              <a:rPr lang="it-IT" dirty="0"/>
              <a:t>I principi contabili: sono le </a:t>
            </a:r>
            <a:r>
              <a:rPr lang="it-IT" u="sng" dirty="0"/>
              <a:t>regole tecniche ragionieristiche </a:t>
            </a:r>
            <a:r>
              <a:rPr lang="it-IT" dirty="0"/>
              <a:t>attraverso le quali vengono individuati i fatti da registrare, le regole di contabilizzazione  e i criteri di valutazione  ed esposizione dei valori in bilancio.</a:t>
            </a:r>
          </a:p>
          <a:p>
            <a:pPr algn="just">
              <a:buFont typeface="Wingdings" panose="05000000000000000000" pitchFamily="2" charset="2"/>
              <a:buChar char="v"/>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a:t>
            </a:fld>
            <a:endParaRPr lang="en-US" dirty="0"/>
          </a:p>
        </p:txBody>
      </p:sp>
      <p:sp>
        <p:nvSpPr>
          <p:cNvPr id="7" name="Segnaposto piè di pagina 5"/>
          <p:cNvSpPr>
            <a:spLocks noGrp="1"/>
          </p:cNvSpPr>
          <p:nvPr>
            <p:ph type="ftr" sz="quarter" idx="11"/>
          </p:nvPr>
        </p:nvSpPr>
        <p:spPr/>
        <p:txBody>
          <a:bodyPr/>
          <a:lstStyle/>
          <a:p>
            <a:r>
              <a:rPr lang="en-US" dirty="0"/>
              <a:t>  </a:t>
            </a:r>
          </a:p>
        </p:txBody>
      </p:sp>
    </p:spTree>
    <p:extLst>
      <p:ext uri="{BB962C8B-B14F-4D97-AF65-F5344CB8AC3E}">
        <p14:creationId xmlns:p14="http://schemas.microsoft.com/office/powerpoint/2010/main" val="427926993"/>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L’ANALISI DEL CE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150</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8" name="Segnaposto contenuto 7">
            <a:extLst>
              <a:ext uri="{FF2B5EF4-FFF2-40B4-BE49-F238E27FC236}">
                <a16:creationId xmlns:a16="http://schemas.microsoft.com/office/drawing/2014/main" id="{97BA007B-8AFC-4D48-9C60-C534720F6149}"/>
              </a:ext>
            </a:extLst>
          </p:cNvPr>
          <p:cNvSpPr>
            <a:spLocks noGrp="1"/>
          </p:cNvSpPr>
          <p:nvPr>
            <p:ph idx="1"/>
          </p:nvPr>
        </p:nvSpPr>
        <p:spPr>
          <a:xfrm>
            <a:off x="457199" y="1434906"/>
            <a:ext cx="6168685" cy="4691258"/>
          </a:xfrm>
        </p:spPr>
        <p:txBody>
          <a:bodyPr>
            <a:normAutofit/>
          </a:bodyPr>
          <a:lstStyle/>
          <a:p>
            <a:pPr marL="0" indent="0" algn="just">
              <a:buNone/>
            </a:pPr>
            <a:r>
              <a:rPr lang="it-IT" dirty="0"/>
              <a:t>Il modello di rappresentazione scalare introdotto dalla riforma del D </a:t>
            </a:r>
            <a:r>
              <a:rPr lang="it-IT" dirty="0" err="1"/>
              <a:t>Lgs</a:t>
            </a:r>
            <a:r>
              <a:rPr lang="it-IT" dirty="0"/>
              <a:t> 127/91 non offre dati immediatamente utili per una interpretazione dell’andamento della gestione operativa , finanziaria e fiscale e pertanto esistono delle classificazioni dello schema legale di CE.</a:t>
            </a:r>
          </a:p>
          <a:p>
            <a:pPr marL="0" indent="0" algn="just">
              <a:buNone/>
            </a:pPr>
            <a:endParaRPr lang="it-IT" dirty="0"/>
          </a:p>
        </p:txBody>
      </p:sp>
    </p:spTree>
    <p:extLst>
      <p:ext uri="{BB962C8B-B14F-4D97-AF65-F5344CB8AC3E}">
        <p14:creationId xmlns:p14="http://schemas.microsoft.com/office/powerpoint/2010/main" val="4017530394"/>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14400"/>
            <a:ext cx="6168684" cy="337625"/>
          </a:xfrm>
        </p:spPr>
        <p:txBody>
          <a:bodyPr/>
          <a:lstStyle/>
          <a:p>
            <a:pPr algn="ctr"/>
            <a:r>
              <a:rPr lang="it-IT" sz="3000" dirty="0"/>
              <a:t>CE A VALORE AGGIUNTO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151</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graphicFrame>
        <p:nvGraphicFramePr>
          <p:cNvPr id="9" name="Segnaposto contenuto 8">
            <a:extLst>
              <a:ext uri="{FF2B5EF4-FFF2-40B4-BE49-F238E27FC236}">
                <a16:creationId xmlns:a16="http://schemas.microsoft.com/office/drawing/2014/main" id="{324F92AE-3463-41E7-8BCC-AD76E90FDAEF}"/>
              </a:ext>
            </a:extLst>
          </p:cNvPr>
          <p:cNvGraphicFramePr>
            <a:graphicFrameLocks noGrp="1"/>
          </p:cNvGraphicFramePr>
          <p:nvPr>
            <p:ph idx="1"/>
            <p:extLst>
              <p:ext uri="{D42A27DB-BD31-4B8C-83A1-F6EECF244321}">
                <p14:modId xmlns:p14="http://schemas.microsoft.com/office/powerpoint/2010/main" val="164321665"/>
              </p:ext>
            </p:extLst>
          </p:nvPr>
        </p:nvGraphicFramePr>
        <p:xfrm>
          <a:off x="914400" y="1504950"/>
          <a:ext cx="5542671" cy="4621213"/>
        </p:xfrm>
        <a:graphic>
          <a:graphicData uri="http://schemas.openxmlformats.org/drawingml/2006/table">
            <a:tbl>
              <a:tblPr>
                <a:tableStyleId>{5C22544A-7EE6-4342-B048-85BDC9FD1C3A}</a:tableStyleId>
              </a:tblPr>
              <a:tblGrid>
                <a:gridCol w="5542671">
                  <a:extLst>
                    <a:ext uri="{9D8B030D-6E8A-4147-A177-3AD203B41FA5}">
                      <a16:colId xmlns:a16="http://schemas.microsoft.com/office/drawing/2014/main" val="3620958090"/>
                    </a:ext>
                  </a:extLst>
                </a:gridCol>
              </a:tblGrid>
              <a:tr h="486443">
                <a:tc>
                  <a:txBody>
                    <a:bodyPr/>
                    <a:lstStyle/>
                    <a:p>
                      <a:pPr algn="l" fontAlgn="b"/>
                      <a:r>
                        <a:rPr lang="it-IT" sz="1200" u="none" strike="noStrike">
                          <a:effectLst/>
                        </a:rPr>
                        <a:t>CONTO ECONOMICO A VALORE AGGIUNTO</a:t>
                      </a:r>
                      <a:endParaRPr lang="it-IT" sz="1200" b="1" i="0"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3512301045"/>
                  </a:ext>
                </a:extLst>
              </a:tr>
              <a:tr h="243222">
                <a:tc>
                  <a:txBody>
                    <a:bodyPr/>
                    <a:lstStyle/>
                    <a:p>
                      <a:pPr algn="l" fontAlgn="b"/>
                      <a:r>
                        <a:rPr lang="it-IT" sz="1200" u="none" strike="noStrike">
                          <a:effectLst/>
                        </a:rPr>
                        <a:t> Ricavi netti</a:t>
                      </a:r>
                      <a:endParaRPr lang="it-IT" sz="1200" b="0" i="0"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3053934957"/>
                  </a:ext>
                </a:extLst>
              </a:tr>
              <a:tr h="243222">
                <a:tc>
                  <a:txBody>
                    <a:bodyPr/>
                    <a:lstStyle/>
                    <a:p>
                      <a:pPr algn="l" fontAlgn="b"/>
                      <a:r>
                        <a:rPr lang="it-IT" sz="1200" u="none" strike="noStrike" dirty="0">
                          <a:effectLst/>
                        </a:rPr>
                        <a:t>  (+) Altri ricavi</a:t>
                      </a:r>
                      <a:endParaRPr lang="it-IT" sz="1200" b="0" i="0" u="none" strike="noStrike" dirty="0">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3678740287"/>
                  </a:ext>
                </a:extLst>
              </a:tr>
              <a:tr h="486443">
                <a:tc>
                  <a:txBody>
                    <a:bodyPr/>
                    <a:lstStyle/>
                    <a:p>
                      <a:pPr algn="l" fontAlgn="b"/>
                      <a:r>
                        <a:rPr lang="it-IT" sz="1200" u="none" strike="noStrike">
                          <a:effectLst/>
                        </a:rPr>
                        <a:t>  (+/-) variazione rimanenze di prodotti finiti</a:t>
                      </a:r>
                      <a:endParaRPr lang="it-IT" sz="1200" b="0" i="0"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1602163119"/>
                  </a:ext>
                </a:extLst>
              </a:tr>
              <a:tr h="729665">
                <a:tc>
                  <a:txBody>
                    <a:bodyPr/>
                    <a:lstStyle/>
                    <a:p>
                      <a:pPr algn="l" fontAlgn="b"/>
                      <a:r>
                        <a:rPr lang="it-IT" sz="1200" u="none" strike="noStrike" dirty="0">
                          <a:effectLst/>
                        </a:rPr>
                        <a:t>  (+) Incrementi immobilizzazioni per lavori interni</a:t>
                      </a:r>
                      <a:endParaRPr lang="it-IT" sz="1200" b="0" i="0" u="none" strike="noStrike" dirty="0">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3703292177"/>
                  </a:ext>
                </a:extLst>
              </a:tr>
              <a:tr h="243222">
                <a:tc>
                  <a:txBody>
                    <a:bodyPr/>
                    <a:lstStyle/>
                    <a:p>
                      <a:pPr algn="l" fontAlgn="b"/>
                      <a:r>
                        <a:rPr lang="it-IT" sz="1200" u="none" strike="noStrike">
                          <a:effectLst/>
                        </a:rPr>
                        <a:t>A) Valore della Produzione</a:t>
                      </a:r>
                      <a:endParaRPr lang="it-IT" sz="1200" b="0" i="1"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3693896757"/>
                  </a:ext>
                </a:extLst>
              </a:tr>
              <a:tr h="243222">
                <a:tc>
                  <a:txBody>
                    <a:bodyPr/>
                    <a:lstStyle/>
                    <a:p>
                      <a:pPr algn="l" fontAlgn="b"/>
                      <a:r>
                        <a:rPr lang="it-IT" sz="1200" u="none" strike="noStrike">
                          <a:effectLst/>
                        </a:rPr>
                        <a:t>  (-) Acquisti di merce</a:t>
                      </a:r>
                      <a:endParaRPr lang="it-IT" sz="1200" b="0" i="0"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2656545126"/>
                  </a:ext>
                </a:extLst>
              </a:tr>
              <a:tr h="243222">
                <a:tc>
                  <a:txBody>
                    <a:bodyPr/>
                    <a:lstStyle/>
                    <a:p>
                      <a:pPr algn="l" fontAlgn="b"/>
                      <a:r>
                        <a:rPr lang="it-IT" sz="1200" u="none" strike="noStrike">
                          <a:effectLst/>
                        </a:rPr>
                        <a:t>  (-) Acquisti di servizi</a:t>
                      </a:r>
                      <a:endParaRPr lang="it-IT" sz="1200" b="0" i="0"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4097087778"/>
                  </a:ext>
                </a:extLst>
              </a:tr>
              <a:tr h="486443">
                <a:tc>
                  <a:txBody>
                    <a:bodyPr/>
                    <a:lstStyle/>
                    <a:p>
                      <a:pPr algn="l" fontAlgn="b"/>
                      <a:r>
                        <a:rPr lang="it-IT" sz="1200" u="none" strike="noStrike">
                          <a:effectLst/>
                        </a:rPr>
                        <a:t>  (-) Godimento beni di terzi (affitti/leasing)</a:t>
                      </a:r>
                      <a:endParaRPr lang="it-IT" sz="1200" b="0" i="0"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277691838"/>
                  </a:ext>
                </a:extLst>
              </a:tr>
              <a:tr h="243222">
                <a:tc>
                  <a:txBody>
                    <a:bodyPr/>
                    <a:lstStyle/>
                    <a:p>
                      <a:pPr algn="l" fontAlgn="b"/>
                      <a:r>
                        <a:rPr lang="it-IT" sz="1200" u="none" strike="noStrike">
                          <a:effectLst/>
                        </a:rPr>
                        <a:t>  (-) Oneri diversi di gestione</a:t>
                      </a:r>
                      <a:endParaRPr lang="it-IT" sz="1200" b="0" i="0"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161947874"/>
                  </a:ext>
                </a:extLst>
              </a:tr>
              <a:tr h="486443">
                <a:tc>
                  <a:txBody>
                    <a:bodyPr/>
                    <a:lstStyle/>
                    <a:p>
                      <a:pPr algn="l" fontAlgn="b"/>
                      <a:r>
                        <a:rPr lang="it-IT" sz="1200" u="none" strike="noStrike">
                          <a:effectLst/>
                        </a:rPr>
                        <a:t>  (+/-) variazione di rimanenze di materie prime</a:t>
                      </a:r>
                      <a:endParaRPr lang="it-IT" sz="1200" b="0" i="0"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11101578"/>
                  </a:ext>
                </a:extLst>
              </a:tr>
              <a:tr h="243222">
                <a:tc>
                  <a:txBody>
                    <a:bodyPr/>
                    <a:lstStyle/>
                    <a:p>
                      <a:pPr algn="l" fontAlgn="b"/>
                      <a:r>
                        <a:rPr lang="it-IT" sz="1200" u="none" strike="noStrike">
                          <a:effectLst/>
                        </a:rPr>
                        <a:t>B)  Costi della produzione </a:t>
                      </a:r>
                      <a:endParaRPr lang="it-IT" sz="1200" b="0" i="1" u="none" strike="noStrike">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2536926051"/>
                  </a:ext>
                </a:extLst>
              </a:tr>
              <a:tr h="243222">
                <a:tc>
                  <a:txBody>
                    <a:bodyPr/>
                    <a:lstStyle/>
                    <a:p>
                      <a:pPr algn="l" fontAlgn="b"/>
                      <a:r>
                        <a:rPr lang="it-IT" sz="1200" u="none" strike="noStrike" dirty="0">
                          <a:effectLst/>
                        </a:rPr>
                        <a:t> VALORE AGGIUNTO (A+B)</a:t>
                      </a:r>
                      <a:endParaRPr lang="it-IT" sz="1200" b="0" i="0" u="none" strike="noStrike" dirty="0">
                        <a:solidFill>
                          <a:srgbClr val="222222"/>
                        </a:solidFill>
                        <a:effectLst/>
                        <a:latin typeface="Gill Sans MT" panose="020B0502020104020203" pitchFamily="34" charset="0"/>
                      </a:endParaRPr>
                    </a:p>
                  </a:txBody>
                  <a:tcPr marL="8387" marR="8387" marT="8387" marB="40257" anchor="b"/>
                </a:tc>
                <a:extLst>
                  <a:ext uri="{0D108BD9-81ED-4DB2-BD59-A6C34878D82A}">
                    <a16:rowId xmlns:a16="http://schemas.microsoft.com/office/drawing/2014/main" val="2222756081"/>
                  </a:ext>
                </a:extLst>
              </a:tr>
            </a:tbl>
          </a:graphicData>
        </a:graphic>
      </p:graphicFrame>
    </p:spTree>
    <p:extLst>
      <p:ext uri="{BB962C8B-B14F-4D97-AF65-F5344CB8AC3E}">
        <p14:creationId xmlns:p14="http://schemas.microsoft.com/office/powerpoint/2010/main" val="142380677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CE A VALORE AGGIUNTO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152</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graphicFrame>
        <p:nvGraphicFramePr>
          <p:cNvPr id="5" name="Segnaposto contenuto 4">
            <a:extLst>
              <a:ext uri="{FF2B5EF4-FFF2-40B4-BE49-F238E27FC236}">
                <a16:creationId xmlns:a16="http://schemas.microsoft.com/office/drawing/2014/main" id="{6EBCBB16-8488-431B-88ED-5F9E4769EDDA}"/>
              </a:ext>
            </a:extLst>
          </p:cNvPr>
          <p:cNvGraphicFramePr>
            <a:graphicFrameLocks noGrp="1"/>
          </p:cNvGraphicFramePr>
          <p:nvPr>
            <p:ph idx="1"/>
            <p:extLst>
              <p:ext uri="{D42A27DB-BD31-4B8C-83A1-F6EECF244321}">
                <p14:modId xmlns:p14="http://schemas.microsoft.com/office/powerpoint/2010/main" val="2446904202"/>
              </p:ext>
            </p:extLst>
          </p:nvPr>
        </p:nvGraphicFramePr>
        <p:xfrm>
          <a:off x="773722" y="1659988"/>
          <a:ext cx="6288259" cy="4023362"/>
        </p:xfrm>
        <a:graphic>
          <a:graphicData uri="http://schemas.openxmlformats.org/drawingml/2006/table">
            <a:tbl>
              <a:tblPr>
                <a:tableStyleId>{5C22544A-7EE6-4342-B048-85BDC9FD1C3A}</a:tableStyleId>
              </a:tblPr>
              <a:tblGrid>
                <a:gridCol w="6288259">
                  <a:extLst>
                    <a:ext uri="{9D8B030D-6E8A-4147-A177-3AD203B41FA5}">
                      <a16:colId xmlns:a16="http://schemas.microsoft.com/office/drawing/2014/main" val="3414243843"/>
                    </a:ext>
                  </a:extLst>
                </a:gridCol>
              </a:tblGrid>
              <a:tr h="473914">
                <a:tc>
                  <a:txBody>
                    <a:bodyPr/>
                    <a:lstStyle/>
                    <a:p>
                      <a:pPr algn="l" fontAlgn="b"/>
                      <a:r>
                        <a:rPr lang="it-IT" sz="1400" u="none" strike="noStrike">
                          <a:effectLst/>
                        </a:rPr>
                        <a:t> VALORE AGGIUNTO (A+B)</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2409322110"/>
                  </a:ext>
                </a:extLst>
              </a:tr>
              <a:tr h="826897">
                <a:tc>
                  <a:txBody>
                    <a:bodyPr/>
                    <a:lstStyle/>
                    <a:p>
                      <a:pPr algn="l" fontAlgn="b"/>
                      <a:r>
                        <a:rPr lang="it-IT" sz="1400" u="none" strike="noStrike">
                          <a:effectLst/>
                        </a:rPr>
                        <a:t>  (-) Salari, stipendi e contributi</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3308448737"/>
                  </a:ext>
                </a:extLst>
              </a:tr>
              <a:tr h="826897">
                <a:tc>
                  <a:txBody>
                    <a:bodyPr/>
                    <a:lstStyle/>
                    <a:p>
                      <a:pPr algn="l" fontAlgn="b"/>
                      <a:r>
                        <a:rPr lang="it-IT" sz="1400" u="none" strike="noStrike">
                          <a:effectLst/>
                        </a:rPr>
                        <a:t>  (-) Accantonamento al TFR</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3535310885"/>
                  </a:ext>
                </a:extLst>
              </a:tr>
              <a:tr h="473914">
                <a:tc>
                  <a:txBody>
                    <a:bodyPr/>
                    <a:lstStyle/>
                    <a:p>
                      <a:pPr algn="l" fontAlgn="b"/>
                      <a:r>
                        <a:rPr lang="it-IT" sz="1400" u="none" strike="noStrike">
                          <a:effectLst/>
                        </a:rPr>
                        <a:t>  (-) altri costi del personale</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2498676786"/>
                  </a:ext>
                </a:extLst>
              </a:tr>
              <a:tr h="473914">
                <a:tc>
                  <a:txBody>
                    <a:bodyPr/>
                    <a:lstStyle/>
                    <a:p>
                      <a:pPr algn="l" fontAlgn="b"/>
                      <a:r>
                        <a:rPr lang="it-IT" sz="1400" u="none" strike="noStrike">
                          <a:effectLst/>
                        </a:rPr>
                        <a:t>C) Costo del lavoro</a:t>
                      </a:r>
                      <a:endParaRPr lang="it-IT" sz="1400" b="0" i="1"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458778474"/>
                  </a:ext>
                </a:extLst>
              </a:tr>
              <a:tr h="947826">
                <a:tc>
                  <a:txBody>
                    <a:bodyPr/>
                    <a:lstStyle/>
                    <a:p>
                      <a:pPr algn="l" fontAlgn="b"/>
                      <a:r>
                        <a:rPr lang="it-IT" sz="1400" u="none" strike="noStrike" dirty="0">
                          <a:effectLst/>
                        </a:rPr>
                        <a:t>MARGINE OPERATIVO LORDO (A+B+C) = EBITDA</a:t>
                      </a:r>
                      <a:endParaRPr lang="it-IT" sz="1400" b="0" i="0" u="none" strike="noStrike" dirty="0">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1396351335"/>
                  </a:ext>
                </a:extLst>
              </a:tr>
            </a:tbl>
          </a:graphicData>
        </a:graphic>
      </p:graphicFrame>
    </p:spTree>
    <p:extLst>
      <p:ext uri="{BB962C8B-B14F-4D97-AF65-F5344CB8AC3E}">
        <p14:creationId xmlns:p14="http://schemas.microsoft.com/office/powerpoint/2010/main" val="365908930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CE A VALORE AGGIUNTO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153</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graphicFrame>
        <p:nvGraphicFramePr>
          <p:cNvPr id="11" name="Segnaposto contenuto 10">
            <a:extLst>
              <a:ext uri="{FF2B5EF4-FFF2-40B4-BE49-F238E27FC236}">
                <a16:creationId xmlns:a16="http://schemas.microsoft.com/office/drawing/2014/main" id="{0614E5F3-14DC-4935-AA50-D3C37B373AB2}"/>
              </a:ext>
            </a:extLst>
          </p:cNvPr>
          <p:cNvGraphicFramePr>
            <a:graphicFrameLocks noGrp="1"/>
          </p:cNvGraphicFramePr>
          <p:nvPr>
            <p:ph idx="1"/>
            <p:extLst>
              <p:ext uri="{D42A27DB-BD31-4B8C-83A1-F6EECF244321}">
                <p14:modId xmlns:p14="http://schemas.microsoft.com/office/powerpoint/2010/main" val="4105482122"/>
              </p:ext>
            </p:extLst>
          </p:nvPr>
        </p:nvGraphicFramePr>
        <p:xfrm>
          <a:off x="759655" y="1519311"/>
          <a:ext cx="5120640" cy="3932959"/>
        </p:xfrm>
        <a:graphic>
          <a:graphicData uri="http://schemas.openxmlformats.org/drawingml/2006/table">
            <a:tbl>
              <a:tblPr>
                <a:tableStyleId>{5C22544A-7EE6-4342-B048-85BDC9FD1C3A}</a:tableStyleId>
              </a:tblPr>
              <a:tblGrid>
                <a:gridCol w="5120640">
                  <a:extLst>
                    <a:ext uri="{9D8B030D-6E8A-4147-A177-3AD203B41FA5}">
                      <a16:colId xmlns:a16="http://schemas.microsoft.com/office/drawing/2014/main" val="2397205308"/>
                    </a:ext>
                  </a:extLst>
                </a:gridCol>
              </a:tblGrid>
              <a:tr h="655493">
                <a:tc>
                  <a:txBody>
                    <a:bodyPr/>
                    <a:lstStyle/>
                    <a:p>
                      <a:pPr algn="l" fontAlgn="b"/>
                      <a:r>
                        <a:rPr lang="it-IT" sz="1400" u="none" strike="noStrike">
                          <a:effectLst/>
                        </a:rPr>
                        <a:t>MARGINE OPERATIVO LORDO (A+B+C) = EBITDA</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1923220409"/>
                  </a:ext>
                </a:extLst>
              </a:tr>
              <a:tr h="327747">
                <a:tc>
                  <a:txBody>
                    <a:bodyPr/>
                    <a:lstStyle/>
                    <a:p>
                      <a:pPr algn="l" fontAlgn="b"/>
                      <a:r>
                        <a:rPr lang="it-IT" sz="1400" u="none" strike="noStrike">
                          <a:effectLst/>
                        </a:rPr>
                        <a:t>  (-) Accantonamenti al FSC</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4258489741"/>
                  </a:ext>
                </a:extLst>
              </a:tr>
              <a:tr h="327747">
                <a:tc>
                  <a:txBody>
                    <a:bodyPr/>
                    <a:lstStyle/>
                    <a:p>
                      <a:pPr algn="l" fontAlgn="b"/>
                      <a:r>
                        <a:rPr lang="it-IT" sz="1400" u="none" strike="noStrike">
                          <a:effectLst/>
                        </a:rPr>
                        <a:t>  (-) Altri Accantonamenti</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2826803089"/>
                  </a:ext>
                </a:extLst>
              </a:tr>
              <a:tr h="655493">
                <a:tc>
                  <a:txBody>
                    <a:bodyPr/>
                    <a:lstStyle/>
                    <a:p>
                      <a:pPr algn="l" fontAlgn="b"/>
                      <a:r>
                        <a:rPr lang="it-IT" sz="1400" u="none" strike="noStrike">
                          <a:effectLst/>
                        </a:rPr>
                        <a:t>  (-) Ammortamento beni materiali</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3896756510"/>
                  </a:ext>
                </a:extLst>
              </a:tr>
              <a:tr h="655493">
                <a:tc>
                  <a:txBody>
                    <a:bodyPr/>
                    <a:lstStyle/>
                    <a:p>
                      <a:pPr algn="l" fontAlgn="b"/>
                      <a:r>
                        <a:rPr lang="it-IT" sz="1400" u="none" strike="noStrike">
                          <a:effectLst/>
                        </a:rPr>
                        <a:t>  (-) Ammortamento beni immateriali</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32949518"/>
                  </a:ext>
                </a:extLst>
              </a:tr>
              <a:tr h="655493">
                <a:tc>
                  <a:txBody>
                    <a:bodyPr/>
                    <a:lstStyle/>
                    <a:p>
                      <a:pPr algn="l" fontAlgn="b"/>
                      <a:r>
                        <a:rPr lang="it-IT" sz="1400" u="none" strike="noStrike">
                          <a:effectLst/>
                        </a:rPr>
                        <a:t>D) Accantonamenti e ammortamenti</a:t>
                      </a:r>
                      <a:endParaRPr lang="it-IT" sz="1400" b="0" i="1"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3914371405"/>
                  </a:ext>
                </a:extLst>
              </a:tr>
              <a:tr h="655493">
                <a:tc>
                  <a:txBody>
                    <a:bodyPr/>
                    <a:lstStyle/>
                    <a:p>
                      <a:pPr algn="l" fontAlgn="b"/>
                      <a:r>
                        <a:rPr lang="it-IT" sz="1400" u="none" strike="noStrike" dirty="0">
                          <a:effectLst/>
                        </a:rPr>
                        <a:t>RISULTATO OPERATIVO NETTO (A+B+C+D) = EBIT</a:t>
                      </a:r>
                      <a:endParaRPr lang="it-IT" sz="1400" b="0" i="0" u="none" strike="noStrike" dirty="0">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2956686432"/>
                  </a:ext>
                </a:extLst>
              </a:tr>
            </a:tbl>
          </a:graphicData>
        </a:graphic>
      </p:graphicFrame>
    </p:spTree>
    <p:extLst>
      <p:ext uri="{BB962C8B-B14F-4D97-AF65-F5344CB8AC3E}">
        <p14:creationId xmlns:p14="http://schemas.microsoft.com/office/powerpoint/2010/main" val="2213005670"/>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CE A VALORE AGGIUNTO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154</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graphicFrame>
        <p:nvGraphicFramePr>
          <p:cNvPr id="5" name="Segnaposto contenuto 4">
            <a:extLst>
              <a:ext uri="{FF2B5EF4-FFF2-40B4-BE49-F238E27FC236}">
                <a16:creationId xmlns:a16="http://schemas.microsoft.com/office/drawing/2014/main" id="{6771D887-11CC-44C6-930F-85A455B78DC1}"/>
              </a:ext>
            </a:extLst>
          </p:cNvPr>
          <p:cNvGraphicFramePr>
            <a:graphicFrameLocks noGrp="1"/>
          </p:cNvGraphicFramePr>
          <p:nvPr>
            <p:ph idx="1"/>
            <p:extLst>
              <p:ext uri="{D42A27DB-BD31-4B8C-83A1-F6EECF244321}">
                <p14:modId xmlns:p14="http://schemas.microsoft.com/office/powerpoint/2010/main" val="379319662"/>
              </p:ext>
            </p:extLst>
          </p:nvPr>
        </p:nvGraphicFramePr>
        <p:xfrm>
          <a:off x="457200" y="1702192"/>
          <a:ext cx="6590714" cy="4609870"/>
        </p:xfrm>
        <a:graphic>
          <a:graphicData uri="http://schemas.openxmlformats.org/drawingml/2006/table">
            <a:tbl>
              <a:tblPr>
                <a:tableStyleId>{5C22544A-7EE6-4342-B048-85BDC9FD1C3A}</a:tableStyleId>
              </a:tblPr>
              <a:tblGrid>
                <a:gridCol w="6590714">
                  <a:extLst>
                    <a:ext uri="{9D8B030D-6E8A-4147-A177-3AD203B41FA5}">
                      <a16:colId xmlns:a16="http://schemas.microsoft.com/office/drawing/2014/main" val="2336941612"/>
                    </a:ext>
                  </a:extLst>
                </a:gridCol>
              </a:tblGrid>
              <a:tr h="623827">
                <a:tc>
                  <a:txBody>
                    <a:bodyPr/>
                    <a:lstStyle/>
                    <a:p>
                      <a:pPr algn="l" fontAlgn="b"/>
                      <a:r>
                        <a:rPr lang="it-IT" sz="1400" u="none" strike="noStrike">
                          <a:effectLst/>
                        </a:rPr>
                        <a:t>RISULTATO OPERATIVO NETTO (A+B+C+D) = EBIT</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820653448"/>
                  </a:ext>
                </a:extLst>
              </a:tr>
              <a:tr h="311914">
                <a:tc>
                  <a:txBody>
                    <a:bodyPr/>
                    <a:lstStyle/>
                    <a:p>
                      <a:pPr algn="l" fontAlgn="b"/>
                      <a:r>
                        <a:rPr lang="it-IT" sz="1400" u="none" strike="noStrike">
                          <a:effectLst/>
                        </a:rPr>
                        <a:t>  (-) Oneri finanziari</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3999421821"/>
                  </a:ext>
                </a:extLst>
              </a:tr>
              <a:tr h="311914">
                <a:tc>
                  <a:txBody>
                    <a:bodyPr/>
                    <a:lstStyle/>
                    <a:p>
                      <a:pPr algn="l" fontAlgn="b"/>
                      <a:r>
                        <a:rPr lang="it-IT" sz="1400" u="none" strike="noStrike">
                          <a:effectLst/>
                        </a:rPr>
                        <a:t>  (+) Proventi finanziari</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126981889"/>
                  </a:ext>
                </a:extLst>
              </a:tr>
              <a:tr h="311914">
                <a:tc>
                  <a:txBody>
                    <a:bodyPr/>
                    <a:lstStyle/>
                    <a:p>
                      <a:pPr algn="l" fontAlgn="b"/>
                      <a:r>
                        <a:rPr lang="it-IT" sz="1400" u="none" strike="noStrike">
                          <a:effectLst/>
                        </a:rPr>
                        <a:t>E) Saldo gestione finanziaria</a:t>
                      </a:r>
                      <a:endParaRPr lang="it-IT" sz="1400" b="0" i="1"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2594104107"/>
                  </a:ext>
                </a:extLst>
              </a:tr>
              <a:tr h="311914">
                <a:tc>
                  <a:txBody>
                    <a:bodyPr/>
                    <a:lstStyle/>
                    <a:p>
                      <a:pPr algn="l" fontAlgn="b"/>
                      <a:r>
                        <a:rPr lang="it-IT" sz="1400" u="none" strike="noStrike">
                          <a:effectLst/>
                        </a:rPr>
                        <a:t>REDDITO CORRENTE</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1329717087"/>
                  </a:ext>
                </a:extLst>
              </a:tr>
              <a:tr h="311914">
                <a:tc>
                  <a:txBody>
                    <a:bodyPr/>
                    <a:lstStyle/>
                    <a:p>
                      <a:pPr algn="l" fontAlgn="b"/>
                      <a:r>
                        <a:rPr lang="it-IT" sz="1400" u="none" strike="noStrike">
                          <a:effectLst/>
                        </a:rPr>
                        <a:t>  (-) Oneri straordinari</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536021673"/>
                  </a:ext>
                </a:extLst>
              </a:tr>
              <a:tr h="311914">
                <a:tc>
                  <a:txBody>
                    <a:bodyPr/>
                    <a:lstStyle/>
                    <a:p>
                      <a:pPr algn="l" fontAlgn="b"/>
                      <a:r>
                        <a:rPr lang="it-IT" sz="1400" u="none" strike="noStrike">
                          <a:effectLst/>
                        </a:rPr>
                        <a:t>  (+) Proventi straordinari</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3890874111"/>
                  </a:ext>
                </a:extLst>
              </a:tr>
              <a:tr h="544235">
                <a:tc>
                  <a:txBody>
                    <a:bodyPr/>
                    <a:lstStyle/>
                    <a:p>
                      <a:pPr algn="l" fontAlgn="b"/>
                      <a:r>
                        <a:rPr lang="it-IT" sz="1400" u="none" strike="noStrike">
                          <a:effectLst/>
                        </a:rPr>
                        <a:t>F) Saldo gestione straordinaria</a:t>
                      </a:r>
                      <a:endParaRPr lang="it-IT" sz="1400" b="0" i="1"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1565012591"/>
                  </a:ext>
                </a:extLst>
              </a:tr>
              <a:tr h="623827">
                <a:tc>
                  <a:txBody>
                    <a:bodyPr/>
                    <a:lstStyle/>
                    <a:p>
                      <a:pPr algn="l" fontAlgn="b"/>
                      <a:r>
                        <a:rPr lang="it-IT" sz="1400" u="none" strike="noStrike">
                          <a:effectLst/>
                        </a:rPr>
                        <a:t>RISULTATO PRIMA DELLE IMPOSTE</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2163069397"/>
                  </a:ext>
                </a:extLst>
              </a:tr>
              <a:tr h="311914">
                <a:tc>
                  <a:txBody>
                    <a:bodyPr/>
                    <a:lstStyle/>
                    <a:p>
                      <a:pPr algn="l" fontAlgn="b"/>
                      <a:r>
                        <a:rPr lang="it-IT" sz="1400" u="none" strike="noStrike">
                          <a:effectLst/>
                        </a:rPr>
                        <a:t>  (-) Imposte e tasse</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2722653531"/>
                  </a:ext>
                </a:extLst>
              </a:tr>
              <a:tr h="311914">
                <a:tc>
                  <a:txBody>
                    <a:bodyPr/>
                    <a:lstStyle/>
                    <a:p>
                      <a:pPr algn="l" fontAlgn="b"/>
                      <a:r>
                        <a:rPr lang="it-IT" sz="1400" u="none" strike="noStrike">
                          <a:effectLst/>
                        </a:rPr>
                        <a:t> G) Oneri tributari</a:t>
                      </a:r>
                      <a:endParaRPr lang="it-IT" sz="1400" b="0" i="0" u="none" strike="noStrike">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3241205439"/>
                  </a:ext>
                </a:extLst>
              </a:tr>
              <a:tr h="322669">
                <a:tc>
                  <a:txBody>
                    <a:bodyPr/>
                    <a:lstStyle/>
                    <a:p>
                      <a:pPr algn="l" fontAlgn="b"/>
                      <a:r>
                        <a:rPr lang="it-IT" sz="1400" u="none" strike="noStrike" dirty="0">
                          <a:effectLst/>
                        </a:rPr>
                        <a:t> RISULTATO NETTO</a:t>
                      </a:r>
                      <a:endParaRPr lang="it-IT" sz="1400" b="0" i="0" u="none" strike="noStrike" dirty="0">
                        <a:solidFill>
                          <a:srgbClr val="222222"/>
                        </a:solidFill>
                        <a:effectLst/>
                        <a:latin typeface="Gill Sans MT" panose="020B0502020104020203" pitchFamily="34" charset="0"/>
                      </a:endParaRPr>
                    </a:p>
                  </a:txBody>
                  <a:tcPr marL="9525" marR="9525" marT="9525" anchor="b"/>
                </a:tc>
                <a:extLst>
                  <a:ext uri="{0D108BD9-81ED-4DB2-BD59-A6C34878D82A}">
                    <a16:rowId xmlns:a16="http://schemas.microsoft.com/office/drawing/2014/main" val="1288484201"/>
                  </a:ext>
                </a:extLst>
              </a:tr>
            </a:tbl>
          </a:graphicData>
        </a:graphic>
      </p:graphicFrame>
    </p:spTree>
    <p:extLst>
      <p:ext uri="{BB962C8B-B14F-4D97-AF65-F5344CB8AC3E}">
        <p14:creationId xmlns:p14="http://schemas.microsoft.com/office/powerpoint/2010/main" val="1092054284"/>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CE A VALORE AGGIUNTO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155</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4" name="Segnaposto contenuto 3">
            <a:extLst>
              <a:ext uri="{FF2B5EF4-FFF2-40B4-BE49-F238E27FC236}">
                <a16:creationId xmlns:a16="http://schemas.microsoft.com/office/drawing/2014/main" id="{C5424B2C-1610-492A-8578-B19A67D4CD8C}"/>
              </a:ext>
            </a:extLst>
          </p:cNvPr>
          <p:cNvSpPr>
            <a:spLocks noGrp="1"/>
          </p:cNvSpPr>
          <p:nvPr>
            <p:ph idx="1"/>
          </p:nvPr>
        </p:nvSpPr>
        <p:spPr/>
        <p:txBody>
          <a:bodyPr>
            <a:normAutofit fontScale="92500" lnSpcReduction="10000"/>
          </a:bodyPr>
          <a:lstStyle/>
          <a:p>
            <a:r>
              <a:rPr lang="it-IT" dirty="0"/>
              <a:t>Come si è visto i ricavi esprimono le vendite.</a:t>
            </a:r>
          </a:p>
          <a:p>
            <a:pPr algn="just"/>
            <a:r>
              <a:rPr lang="it-IT" dirty="0"/>
              <a:t>In questo schema riclassificato si aggiungono le variazioni di magazzino prodotti nonché quanto realizzato in economia per aumentare le immobilizzazioni.</a:t>
            </a:r>
          </a:p>
          <a:p>
            <a:r>
              <a:rPr lang="it-IT" dirty="0"/>
              <a:t>Al valore della produzione possiamo contrapporre il valore aggiunto che rappresenta la capacità dell’impresa di creare ricchezza.</a:t>
            </a:r>
          </a:p>
          <a:p>
            <a:r>
              <a:rPr lang="it-IT" dirty="0"/>
              <a:t>Sulla base di questa ricchezza creata si misura la capacità dell’impresa di ripagare i fattori della produzione (lavoro, l’ammortamento, il capitale impiegato ecc.)</a:t>
            </a:r>
          </a:p>
        </p:txBody>
      </p:sp>
    </p:spTree>
    <p:extLst>
      <p:ext uri="{BB962C8B-B14F-4D97-AF65-F5344CB8AC3E}">
        <p14:creationId xmlns:p14="http://schemas.microsoft.com/office/powerpoint/2010/main" val="2401898686"/>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CE A VALORE AGGIUNTO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156</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4" name="Segnaposto contenuto 3">
            <a:extLst>
              <a:ext uri="{FF2B5EF4-FFF2-40B4-BE49-F238E27FC236}">
                <a16:creationId xmlns:a16="http://schemas.microsoft.com/office/drawing/2014/main" id="{C5424B2C-1610-492A-8578-B19A67D4CD8C}"/>
              </a:ext>
            </a:extLst>
          </p:cNvPr>
          <p:cNvSpPr>
            <a:spLocks noGrp="1"/>
          </p:cNvSpPr>
          <p:nvPr>
            <p:ph idx="1"/>
          </p:nvPr>
        </p:nvSpPr>
        <p:spPr>
          <a:xfrm>
            <a:off x="457199" y="1477108"/>
            <a:ext cx="6508377" cy="4649055"/>
          </a:xfrm>
        </p:spPr>
        <p:txBody>
          <a:bodyPr>
            <a:normAutofit/>
          </a:bodyPr>
          <a:lstStyle/>
          <a:p>
            <a:pPr algn="just"/>
            <a:r>
              <a:rPr lang="it-IT" dirty="0"/>
              <a:t>Lo scopo della riclassificazione a valore aggiunto è quello di separare i costi acquisiti dall’esterno da quelli scaturiti per processi interni, quali costo del lavoro e ammortamenti per determinare il valore che misura il surplus aggiunto dall’impresa con la sua attività operativa.</a:t>
            </a:r>
          </a:p>
          <a:p>
            <a:pPr algn="just"/>
            <a:r>
              <a:rPr lang="it-IT" dirty="0"/>
              <a:t>Sottraendo dal valore aggiunto il costo del personale si giunge al margine operativo Lordo (MOL) che nella eccezione anglosassone assume la denominazione di EBITDA, </a:t>
            </a:r>
            <a:r>
              <a:rPr lang="it-IT" dirty="0" err="1"/>
              <a:t>Earning</a:t>
            </a:r>
            <a:r>
              <a:rPr lang="it-IT" dirty="0"/>
              <a:t> </a:t>
            </a:r>
            <a:r>
              <a:rPr lang="it-IT" dirty="0" err="1"/>
              <a:t>Before</a:t>
            </a:r>
            <a:r>
              <a:rPr lang="it-IT" dirty="0"/>
              <a:t> </a:t>
            </a:r>
            <a:r>
              <a:rPr lang="it-IT" dirty="0" err="1"/>
              <a:t>Interest</a:t>
            </a:r>
            <a:r>
              <a:rPr lang="it-IT" dirty="0"/>
              <a:t> </a:t>
            </a:r>
            <a:r>
              <a:rPr lang="it-IT" dirty="0" err="1"/>
              <a:t>Tax</a:t>
            </a:r>
            <a:r>
              <a:rPr lang="it-IT" dirty="0"/>
              <a:t> </a:t>
            </a:r>
            <a:r>
              <a:rPr lang="it-IT" dirty="0" err="1"/>
              <a:t>Depreciation</a:t>
            </a:r>
            <a:r>
              <a:rPr lang="it-IT" dirty="0"/>
              <a:t> and </a:t>
            </a:r>
            <a:r>
              <a:rPr lang="it-IT" dirty="0" err="1"/>
              <a:t>Ammortization</a:t>
            </a:r>
            <a:r>
              <a:rPr lang="it-IT" dirty="0"/>
              <a:t>.</a:t>
            </a:r>
          </a:p>
        </p:txBody>
      </p:sp>
    </p:spTree>
    <p:extLst>
      <p:ext uri="{BB962C8B-B14F-4D97-AF65-F5344CB8AC3E}">
        <p14:creationId xmlns:p14="http://schemas.microsoft.com/office/powerpoint/2010/main" val="270222975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CE A VALORE AGGIUNTO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157</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4" name="Segnaposto contenuto 3">
            <a:extLst>
              <a:ext uri="{FF2B5EF4-FFF2-40B4-BE49-F238E27FC236}">
                <a16:creationId xmlns:a16="http://schemas.microsoft.com/office/drawing/2014/main" id="{C5424B2C-1610-492A-8578-B19A67D4CD8C}"/>
              </a:ext>
            </a:extLst>
          </p:cNvPr>
          <p:cNvSpPr>
            <a:spLocks noGrp="1"/>
          </p:cNvSpPr>
          <p:nvPr>
            <p:ph idx="1"/>
          </p:nvPr>
        </p:nvSpPr>
        <p:spPr>
          <a:xfrm>
            <a:off x="457199" y="1477108"/>
            <a:ext cx="6508377" cy="4649055"/>
          </a:xfrm>
        </p:spPr>
        <p:txBody>
          <a:bodyPr>
            <a:normAutofit/>
          </a:bodyPr>
          <a:lstStyle/>
          <a:p>
            <a:pPr algn="just"/>
            <a:r>
              <a:rPr lang="it-IT" dirty="0"/>
              <a:t>Se il MOL o EBITDA è negativo è sintomatico di un’azienda che sta distruggendo se stessa perché non riesce a coprire il costo del lavoro e gli </a:t>
            </a:r>
            <a:r>
              <a:rPr lang="it-IT" dirty="0" err="1"/>
              <a:t>amm.ti</a:t>
            </a:r>
            <a:r>
              <a:rPr lang="it-IT" dirty="0"/>
              <a:t>.</a:t>
            </a:r>
          </a:p>
          <a:p>
            <a:pPr algn="just"/>
            <a:r>
              <a:rPr lang="it-IT" dirty="0"/>
              <a:t>Il MOL è un margine di grande interesse perché non è interessato dalle politiche di Bilancio derivanti da decisioni connesse alle politiche degli ammortamenti e degli accantonamenti.</a:t>
            </a:r>
          </a:p>
          <a:p>
            <a:pPr algn="just"/>
            <a:r>
              <a:rPr lang="it-IT" dirty="0"/>
              <a:t>Infine l’EBIT rappresenta il reddito operativo.</a:t>
            </a:r>
          </a:p>
          <a:p>
            <a:endParaRPr lang="it-IT" dirty="0"/>
          </a:p>
        </p:txBody>
      </p:sp>
    </p:spTree>
    <p:extLst>
      <p:ext uri="{BB962C8B-B14F-4D97-AF65-F5344CB8AC3E}">
        <p14:creationId xmlns:p14="http://schemas.microsoft.com/office/powerpoint/2010/main" val="742633181"/>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ANALISI CONTO ECONOMICO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158</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4" name="Segnaposto contenuto 3">
            <a:extLst>
              <a:ext uri="{FF2B5EF4-FFF2-40B4-BE49-F238E27FC236}">
                <a16:creationId xmlns:a16="http://schemas.microsoft.com/office/drawing/2014/main" id="{C5424B2C-1610-492A-8578-B19A67D4CD8C}"/>
              </a:ext>
            </a:extLst>
          </p:cNvPr>
          <p:cNvSpPr>
            <a:spLocks noGrp="1"/>
          </p:cNvSpPr>
          <p:nvPr>
            <p:ph idx="1"/>
          </p:nvPr>
        </p:nvSpPr>
        <p:spPr>
          <a:xfrm>
            <a:off x="457199" y="1477108"/>
            <a:ext cx="6508377" cy="4649055"/>
          </a:xfrm>
        </p:spPr>
        <p:txBody>
          <a:bodyPr>
            <a:normAutofit/>
          </a:bodyPr>
          <a:lstStyle/>
          <a:p>
            <a:pPr marL="0" indent="0">
              <a:buNone/>
            </a:pPr>
            <a:r>
              <a:rPr lang="it-IT" dirty="0"/>
              <a:t>E’ possibile effettuare un’analisi attraverso i dati forniti dal Conto economico che consentono delle valutazioni in termini di rendimento. </a:t>
            </a:r>
          </a:p>
          <a:p>
            <a:pPr marL="0" indent="0">
              <a:buNone/>
            </a:pPr>
            <a:r>
              <a:rPr lang="it-IT" dirty="0"/>
              <a:t>Analizziamo pochi indici</a:t>
            </a:r>
          </a:p>
          <a:p>
            <a:pPr>
              <a:buFont typeface="Wingdings" panose="05000000000000000000" pitchFamily="2" charset="2"/>
              <a:buChar char="§"/>
            </a:pPr>
            <a:r>
              <a:rPr lang="it-IT" dirty="0" err="1"/>
              <a:t>Roi</a:t>
            </a:r>
            <a:r>
              <a:rPr lang="it-IT" dirty="0"/>
              <a:t>= Reddito operativo /Capitale investito</a:t>
            </a:r>
          </a:p>
          <a:p>
            <a:pPr marL="0" indent="0">
              <a:buNone/>
            </a:pPr>
            <a:r>
              <a:rPr lang="it-IT" dirty="0"/>
              <a:t>Capitale investito= capitale di </a:t>
            </a:r>
            <a:r>
              <a:rPr lang="it-IT" dirty="0" err="1"/>
              <a:t>Credito+Capitale</a:t>
            </a:r>
            <a:r>
              <a:rPr lang="it-IT" dirty="0"/>
              <a:t> Proprio</a:t>
            </a:r>
          </a:p>
          <a:p>
            <a:pPr marL="0" indent="0">
              <a:buNone/>
            </a:pPr>
            <a:r>
              <a:rPr lang="it-IT" dirty="0"/>
              <a:t>Il </a:t>
            </a:r>
            <a:r>
              <a:rPr lang="it-IT" dirty="0" err="1"/>
              <a:t>Roi</a:t>
            </a:r>
            <a:r>
              <a:rPr lang="it-IT" dirty="0"/>
              <a:t> rappresenta il rendimento del Capitale investito</a:t>
            </a:r>
          </a:p>
        </p:txBody>
      </p:sp>
    </p:spTree>
    <p:extLst>
      <p:ext uri="{BB962C8B-B14F-4D97-AF65-F5344CB8AC3E}">
        <p14:creationId xmlns:p14="http://schemas.microsoft.com/office/powerpoint/2010/main" val="1870741605"/>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ANALISI CONTO ECONOMICO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159</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
        <p:nvSpPr>
          <p:cNvPr id="4" name="Segnaposto contenuto 3">
            <a:extLst>
              <a:ext uri="{FF2B5EF4-FFF2-40B4-BE49-F238E27FC236}">
                <a16:creationId xmlns:a16="http://schemas.microsoft.com/office/drawing/2014/main" id="{C5424B2C-1610-492A-8578-B19A67D4CD8C}"/>
              </a:ext>
            </a:extLst>
          </p:cNvPr>
          <p:cNvSpPr>
            <a:spLocks noGrp="1"/>
          </p:cNvSpPr>
          <p:nvPr>
            <p:ph idx="1"/>
          </p:nvPr>
        </p:nvSpPr>
        <p:spPr>
          <a:xfrm>
            <a:off x="457199" y="1477108"/>
            <a:ext cx="6508377" cy="4649055"/>
          </a:xfrm>
        </p:spPr>
        <p:txBody>
          <a:bodyPr>
            <a:normAutofit/>
          </a:bodyPr>
          <a:lstStyle/>
          <a:p>
            <a:pPr marL="0" indent="0">
              <a:buNone/>
            </a:pPr>
            <a:r>
              <a:rPr lang="it-IT" dirty="0"/>
              <a:t>Il </a:t>
            </a:r>
            <a:r>
              <a:rPr lang="it-IT" dirty="0" err="1"/>
              <a:t>Roi</a:t>
            </a:r>
            <a:r>
              <a:rPr lang="it-IT" dirty="0"/>
              <a:t> può essere diviso in altri 2 indici:</a:t>
            </a:r>
          </a:p>
          <a:p>
            <a:pPr marL="0" indent="0">
              <a:buNone/>
            </a:pPr>
            <a:endParaRPr lang="it-IT" dirty="0"/>
          </a:p>
          <a:p>
            <a:pPr marL="0" indent="0">
              <a:buNone/>
            </a:pPr>
            <a:r>
              <a:rPr lang="it-IT" dirty="0"/>
              <a:t>ROI= (RO/FATTURATO) X(FATTURATO/(CC+CP))</a:t>
            </a:r>
          </a:p>
          <a:p>
            <a:pPr marL="0" indent="0">
              <a:buNone/>
            </a:pPr>
            <a:r>
              <a:rPr lang="it-IT" dirty="0"/>
              <a:t>CC= CAPITALE CREDITO</a:t>
            </a:r>
          </a:p>
          <a:p>
            <a:pPr marL="0" indent="0">
              <a:buNone/>
            </a:pPr>
            <a:r>
              <a:rPr lang="it-IT" dirty="0"/>
              <a:t>CP= CAPITALE PROPRIO</a:t>
            </a:r>
          </a:p>
          <a:p>
            <a:pPr marL="0" indent="0">
              <a:buNone/>
            </a:pPr>
            <a:r>
              <a:rPr lang="it-IT" dirty="0"/>
              <a:t>RO/FATTURATO= ROS</a:t>
            </a:r>
          </a:p>
          <a:p>
            <a:pPr marL="0" indent="0">
              <a:buNone/>
            </a:pPr>
            <a:r>
              <a:rPr lang="it-IT" dirty="0"/>
              <a:t>FATTURATO/(CC+CP)= CAPITAL TURNOVER</a:t>
            </a:r>
          </a:p>
          <a:p>
            <a:pPr marL="0" indent="0">
              <a:buNone/>
            </a:pPr>
            <a:endParaRPr lang="it-IT" dirty="0"/>
          </a:p>
        </p:txBody>
      </p:sp>
    </p:spTree>
    <p:extLst>
      <p:ext uri="{BB962C8B-B14F-4D97-AF65-F5344CB8AC3E}">
        <p14:creationId xmlns:p14="http://schemas.microsoft.com/office/powerpoint/2010/main" val="20180884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fontScale="85000" lnSpcReduction="20000"/>
          </a:bodyPr>
          <a:lstStyle/>
          <a:p>
            <a:pPr algn="ctr">
              <a:buFont typeface="Wingdings" panose="05000000000000000000" pitchFamily="2" charset="2"/>
              <a:buChar char="v"/>
            </a:pPr>
            <a:r>
              <a:rPr lang="it-IT" b="1" dirty="0"/>
              <a:t>Le finalità</a:t>
            </a:r>
          </a:p>
          <a:p>
            <a:pPr marL="0" indent="0" algn="just">
              <a:buNone/>
            </a:pPr>
            <a:r>
              <a:rPr lang="it-IT" dirty="0"/>
              <a:t>Il bilancio deve essere redatto con </a:t>
            </a:r>
            <a:r>
              <a:rPr lang="it-IT" b="1" u="sng" dirty="0"/>
              <a:t>chiarezza</a:t>
            </a:r>
            <a:r>
              <a:rPr lang="it-IT" dirty="0"/>
              <a:t> e deve </a:t>
            </a:r>
            <a:r>
              <a:rPr lang="it-IT" b="1" u="sng" dirty="0"/>
              <a:t>rappresentare in modo veritiero e corretto</a:t>
            </a:r>
          </a:p>
          <a:p>
            <a:pPr marL="0" indent="0" algn="just">
              <a:buNone/>
            </a:pPr>
            <a:r>
              <a:rPr lang="it-IT" dirty="0"/>
              <a:t>la </a:t>
            </a:r>
            <a:r>
              <a:rPr lang="it-IT" u="sng" dirty="0"/>
              <a:t>situazione patrimoniale</a:t>
            </a:r>
            <a:r>
              <a:rPr lang="it-IT" dirty="0"/>
              <a:t> e </a:t>
            </a:r>
            <a:r>
              <a:rPr lang="it-IT" u="sng" dirty="0"/>
              <a:t>finanziaria</a:t>
            </a:r>
            <a:r>
              <a:rPr lang="it-IT" dirty="0"/>
              <a:t> della società e il </a:t>
            </a:r>
            <a:r>
              <a:rPr lang="it-IT" u="sng" dirty="0"/>
              <a:t>risultato economico dell'esercizio </a:t>
            </a:r>
            <a:r>
              <a:rPr lang="it-IT" dirty="0"/>
              <a:t>(art. 2423 c.c.)</a:t>
            </a:r>
          </a:p>
          <a:p>
            <a:pPr marL="0" indent="0" algn="just">
              <a:buNone/>
            </a:pPr>
            <a:r>
              <a:rPr lang="it-IT" dirty="0"/>
              <a:t>La chiarezza viene identificata con il rispetto delle disposizioni relative alla struttura  e al contenuto del bilancio. Il rispetto della clausola di chiarezza implica:</a:t>
            </a:r>
          </a:p>
          <a:p>
            <a:pPr algn="just">
              <a:buFontTx/>
              <a:buChar char="-"/>
            </a:pPr>
            <a:r>
              <a:rPr lang="it-IT" dirty="0"/>
              <a:t>Il rispetto degli schemi di bilancio</a:t>
            </a:r>
          </a:p>
          <a:p>
            <a:pPr algn="just">
              <a:buFontTx/>
              <a:buChar char="-"/>
            </a:pPr>
            <a:r>
              <a:rPr lang="it-IT" dirty="0"/>
              <a:t>Il divieto di raggruppamento delle voci</a:t>
            </a:r>
          </a:p>
          <a:p>
            <a:pPr algn="just">
              <a:buFontTx/>
              <a:buChar char="-"/>
            </a:pPr>
            <a:r>
              <a:rPr lang="it-IT" dirty="0"/>
              <a:t>Il divieto di compensazioni di partite</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16</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212063814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ANALISI CONTO ECONOMICO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160</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
        <p:nvSpPr>
          <p:cNvPr id="4" name="Segnaposto contenuto 3">
            <a:extLst>
              <a:ext uri="{FF2B5EF4-FFF2-40B4-BE49-F238E27FC236}">
                <a16:creationId xmlns:a16="http://schemas.microsoft.com/office/drawing/2014/main" id="{C5424B2C-1610-492A-8578-B19A67D4CD8C}"/>
              </a:ext>
            </a:extLst>
          </p:cNvPr>
          <p:cNvSpPr>
            <a:spLocks noGrp="1"/>
          </p:cNvSpPr>
          <p:nvPr>
            <p:ph idx="1"/>
          </p:nvPr>
        </p:nvSpPr>
        <p:spPr>
          <a:xfrm>
            <a:off x="457199" y="1477108"/>
            <a:ext cx="6508377" cy="4649055"/>
          </a:xfrm>
        </p:spPr>
        <p:txBody>
          <a:bodyPr>
            <a:normAutofit/>
          </a:bodyPr>
          <a:lstStyle/>
          <a:p>
            <a:pPr marL="0" indent="0">
              <a:buNone/>
            </a:pPr>
            <a:r>
              <a:rPr lang="it-IT" dirty="0"/>
              <a:t>IL </a:t>
            </a:r>
            <a:r>
              <a:rPr lang="it-IT" dirty="0" err="1"/>
              <a:t>Ros</a:t>
            </a:r>
            <a:r>
              <a:rPr lang="it-IT" dirty="0"/>
              <a:t> =RO/FATTURATO rappresenta la capacità dell’impresa di spuntare prezzi alti e produrre a costi contenuti (capacità di creare reddito mediante l’efficienza)</a:t>
            </a:r>
          </a:p>
          <a:p>
            <a:pPr marL="0" indent="0">
              <a:buNone/>
            </a:pPr>
            <a:r>
              <a:rPr lang="it-IT" dirty="0"/>
              <a:t>Il CAPITAL TURNOVER =FATTURATO/(CC+CP) rappresenta la capacità commerciale (di far ruotare il capitale), e rappresenta la capacità dell’azienda di sviluppare affari</a:t>
            </a:r>
          </a:p>
          <a:p>
            <a:pPr marL="0" indent="0">
              <a:buNone/>
            </a:pPr>
            <a:endParaRPr lang="it-IT" dirty="0"/>
          </a:p>
        </p:txBody>
      </p:sp>
    </p:spTree>
    <p:extLst>
      <p:ext uri="{BB962C8B-B14F-4D97-AF65-F5344CB8AC3E}">
        <p14:creationId xmlns:p14="http://schemas.microsoft.com/office/powerpoint/2010/main" val="338707612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86265"/>
            <a:ext cx="6168684" cy="337625"/>
          </a:xfrm>
        </p:spPr>
        <p:txBody>
          <a:bodyPr/>
          <a:lstStyle/>
          <a:p>
            <a:pPr algn="ctr"/>
            <a:r>
              <a:rPr lang="it-IT" sz="3000" dirty="0"/>
              <a:t>ANALISI CONTO ECONOMICO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161</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
        <p:nvSpPr>
          <p:cNvPr id="4" name="Segnaposto contenuto 3">
            <a:extLst>
              <a:ext uri="{FF2B5EF4-FFF2-40B4-BE49-F238E27FC236}">
                <a16:creationId xmlns:a16="http://schemas.microsoft.com/office/drawing/2014/main" id="{C5424B2C-1610-492A-8578-B19A67D4CD8C}"/>
              </a:ext>
            </a:extLst>
          </p:cNvPr>
          <p:cNvSpPr>
            <a:spLocks noGrp="1"/>
          </p:cNvSpPr>
          <p:nvPr>
            <p:ph idx="1"/>
          </p:nvPr>
        </p:nvSpPr>
        <p:spPr>
          <a:xfrm>
            <a:off x="457199" y="1477108"/>
            <a:ext cx="6508377" cy="4649055"/>
          </a:xfrm>
        </p:spPr>
        <p:txBody>
          <a:bodyPr>
            <a:normAutofit/>
          </a:bodyPr>
          <a:lstStyle/>
          <a:p>
            <a:pPr>
              <a:buFont typeface="Wingdings" panose="05000000000000000000" pitchFamily="2" charset="2"/>
              <a:buChar char="§"/>
            </a:pPr>
            <a:r>
              <a:rPr lang="it-IT" dirty="0" err="1"/>
              <a:t>Roe</a:t>
            </a:r>
            <a:r>
              <a:rPr lang="it-IT" dirty="0"/>
              <a:t>= Reddito operativo /Capitale proprio</a:t>
            </a:r>
          </a:p>
          <a:p>
            <a:pPr marL="0" indent="0">
              <a:buNone/>
            </a:pPr>
            <a:r>
              <a:rPr lang="it-IT" dirty="0"/>
              <a:t>Il </a:t>
            </a:r>
            <a:r>
              <a:rPr lang="it-IT" dirty="0" err="1"/>
              <a:t>Roe</a:t>
            </a:r>
            <a:r>
              <a:rPr lang="it-IT" dirty="0"/>
              <a:t> rappresenta il rendimento del Capitale Proprio. Questo è il valore che interessa ai soci</a:t>
            </a:r>
          </a:p>
          <a:p>
            <a:pPr marL="0" indent="0">
              <a:buNone/>
            </a:pPr>
            <a:r>
              <a:rPr lang="it-IT" dirty="0"/>
              <a:t>Questi indici devono essere considerati verificando i dati del passato e quelli dei concorrenti.</a:t>
            </a:r>
          </a:p>
        </p:txBody>
      </p:sp>
    </p:spTree>
    <p:extLst>
      <p:ext uri="{BB962C8B-B14F-4D97-AF65-F5344CB8AC3E}">
        <p14:creationId xmlns:p14="http://schemas.microsoft.com/office/powerpoint/2010/main" val="2341145191"/>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dirty="0"/>
            </a:br>
            <a:endParaRPr lang="it-IT" dirty="0"/>
          </a:p>
        </p:txBody>
      </p:sp>
      <p:sp>
        <p:nvSpPr>
          <p:cNvPr id="3" name="Segnaposto contenuto 2"/>
          <p:cNvSpPr>
            <a:spLocks noGrp="1"/>
          </p:cNvSpPr>
          <p:nvPr>
            <p:ph idx="1"/>
          </p:nvPr>
        </p:nvSpPr>
        <p:spPr/>
        <p:txBody>
          <a:bodyPr>
            <a:normAutofit/>
          </a:bodyPr>
          <a:lstStyle/>
          <a:p>
            <a:pPr marL="0" indent="0" algn="just">
              <a:buNone/>
            </a:pPr>
            <a:endParaRPr lang="it-IT" dirty="0"/>
          </a:p>
          <a:p>
            <a:pPr marL="0" indent="0" algn="just">
              <a:buNone/>
            </a:pPr>
            <a:endParaRPr lang="it-IT" dirty="0"/>
          </a:p>
          <a:p>
            <a:pPr marL="0" indent="0" algn="just">
              <a:buNone/>
            </a:pPr>
            <a:endParaRPr lang="it-IT" b="1" i="1" dirty="0"/>
          </a:p>
          <a:p>
            <a:pPr marL="0" indent="0" algn="ctr">
              <a:buNone/>
            </a:pPr>
            <a:r>
              <a:rPr lang="it-IT" b="1" i="1" dirty="0"/>
              <a:t>Grazie per l’attenzione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162</a:t>
            </a:fld>
            <a:endParaRPr lang="en-US" dirty="0"/>
          </a:p>
        </p:txBody>
      </p:sp>
      <p:sp>
        <p:nvSpPr>
          <p:cNvPr id="7" name="Segnaposto piè di pagina 5"/>
          <p:cNvSpPr>
            <a:spLocks noGrp="1"/>
          </p:cNvSpPr>
          <p:nvPr>
            <p:ph type="ftr" sz="quarter" idx="11"/>
          </p:nvPr>
        </p:nvSpPr>
        <p:spPr/>
        <p:txBody>
          <a:bodyPr/>
          <a:lstStyle/>
          <a:p>
            <a:r>
              <a:rPr lang="it-IT"/>
              <a:t>26.06.2017</a:t>
            </a:r>
            <a:endParaRPr lang="it-IT" dirty="0"/>
          </a:p>
        </p:txBody>
      </p:sp>
    </p:spTree>
    <p:extLst>
      <p:ext uri="{BB962C8B-B14F-4D97-AF65-F5344CB8AC3E}">
        <p14:creationId xmlns:p14="http://schemas.microsoft.com/office/powerpoint/2010/main" val="2621682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fontScale="85000" lnSpcReduction="20000"/>
          </a:bodyPr>
          <a:lstStyle/>
          <a:p>
            <a:pPr algn="ctr">
              <a:buFont typeface="Wingdings" panose="05000000000000000000" pitchFamily="2" charset="2"/>
              <a:buChar char="v"/>
            </a:pPr>
            <a:r>
              <a:rPr lang="it-IT" b="1" dirty="0"/>
              <a:t>Le finalità</a:t>
            </a:r>
          </a:p>
          <a:p>
            <a:pPr marL="0" indent="0" algn="just">
              <a:buNone/>
            </a:pPr>
            <a:r>
              <a:rPr lang="it-IT" b="1" u="sng" dirty="0"/>
              <a:t>Rappresentazione veritiera e corretta </a:t>
            </a:r>
            <a:r>
              <a:rPr lang="it-IT" dirty="0"/>
              <a:t>significa che il bilancio deve essere predisposto con valori attendibili  e stime ragionevoli , determinati in conformità alla legge e ai principi contabili in modo tale da fornire un’immagine obiettiva , imparziale e senza distorsioni, manipolazioni o occultamento di fatti significativi.</a:t>
            </a:r>
          </a:p>
          <a:p>
            <a:pPr marL="0" indent="0" algn="just">
              <a:buNone/>
            </a:pPr>
            <a:r>
              <a:rPr lang="it-IT" dirty="0"/>
              <a:t>Se le informazioni richieste da specifiche disposizioni di legge non sono sufficienti a dare una rappresentazione veritiera e corretta si devono fornire le informazioni complementari necessarie allo scopo .</a:t>
            </a:r>
          </a:p>
          <a:p>
            <a:pPr marL="0" indent="0" algn="just">
              <a:buNone/>
            </a:pPr>
            <a:r>
              <a:rPr lang="it-IT" dirty="0"/>
              <a:t>In casi eccezionali se  l’applicazione di una disposizione di legge è incompatibile con la rappresentazione veritiera e corretta , la disposizione non deve essere applicata</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17</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698850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1505242"/>
            <a:ext cx="6948275" cy="4620921"/>
          </a:xfrm>
        </p:spPr>
        <p:txBody>
          <a:bodyPr>
            <a:normAutofit fontScale="85000" lnSpcReduction="20000"/>
          </a:bodyPr>
          <a:lstStyle/>
          <a:p>
            <a:pPr algn="ctr">
              <a:buFont typeface="Wingdings" panose="05000000000000000000" pitchFamily="2" charset="2"/>
              <a:buChar char="v"/>
            </a:pPr>
            <a:r>
              <a:rPr lang="it-IT" b="1" dirty="0"/>
              <a:t>I Postulati</a:t>
            </a:r>
          </a:p>
          <a:p>
            <a:pPr marL="0" indent="0" algn="just">
              <a:buNone/>
            </a:pPr>
            <a:r>
              <a:rPr lang="it-IT" dirty="0"/>
              <a:t>I postulati  o principi generali disciplinati nell’art 2423-bis c.c. sono:</a:t>
            </a:r>
          </a:p>
          <a:p>
            <a:pPr algn="just">
              <a:buFont typeface="Wingdings" panose="05000000000000000000" pitchFamily="2" charset="2"/>
              <a:buChar char="q"/>
            </a:pPr>
            <a:r>
              <a:rPr lang="it-IT" dirty="0"/>
              <a:t>Prudenza: devono essere indicati solo i profitti realizzati  e tutte le perdite anche se presunte</a:t>
            </a:r>
          </a:p>
          <a:p>
            <a:pPr algn="just">
              <a:buFont typeface="Wingdings" panose="05000000000000000000" pitchFamily="2" charset="2"/>
              <a:buChar char="q"/>
            </a:pPr>
            <a:r>
              <a:rPr lang="it-IT" dirty="0"/>
              <a:t>Prevalenza della sostanza sulla forma: gli eventi devono essere rilevati in base alla loro sostanza economica  e non sulla base degli aspetti meramente formali</a:t>
            </a:r>
          </a:p>
          <a:p>
            <a:pPr algn="just">
              <a:buFont typeface="Wingdings" panose="05000000000000000000" pitchFamily="2" charset="2"/>
              <a:buChar char="q"/>
            </a:pPr>
            <a:r>
              <a:rPr lang="it-IT" dirty="0"/>
              <a:t>Continuità: la valutazione delle voci deve essere effettuata nella prospettiva della continuazione dell’attività</a:t>
            </a:r>
          </a:p>
          <a:p>
            <a:pPr algn="just">
              <a:buFont typeface="Wingdings" panose="05000000000000000000" pitchFamily="2" charset="2"/>
              <a:buChar char="q"/>
            </a:pPr>
            <a:r>
              <a:rPr lang="it-IT" dirty="0"/>
              <a:t>Competenza: si deve tenere conto dei Proventi e degli Oneri di Competenza dell’esercizio indipendentemente dalla data di incasso o pagamento, si deve tener conto dei rischi e delle perdite  di competenza anche se conosciuti dopo la chiusura dell’esercizio</a:t>
            </a:r>
          </a:p>
          <a:p>
            <a:pPr algn="just">
              <a:buFont typeface="Wingdings" panose="05000000000000000000" pitchFamily="2" charset="2"/>
              <a:buChar char="q"/>
            </a:pPr>
            <a:endParaRPr lang="it-IT" dirty="0"/>
          </a:p>
          <a:p>
            <a:pPr algn="just">
              <a:buFont typeface="Wingdings" panose="05000000000000000000" pitchFamily="2" charset="2"/>
              <a:buChar char="ü"/>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18</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4099301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1322364"/>
            <a:ext cx="6661053" cy="4803800"/>
          </a:xfrm>
        </p:spPr>
        <p:txBody>
          <a:bodyPr>
            <a:normAutofit lnSpcReduction="10000"/>
          </a:bodyPr>
          <a:lstStyle/>
          <a:p>
            <a:pPr algn="ctr">
              <a:buFont typeface="Wingdings" panose="05000000000000000000" pitchFamily="2" charset="2"/>
              <a:buChar char="v"/>
            </a:pPr>
            <a:r>
              <a:rPr lang="it-IT" b="1" dirty="0"/>
              <a:t>I Postulati</a:t>
            </a:r>
          </a:p>
          <a:p>
            <a:pPr algn="just">
              <a:buFont typeface="Wingdings" panose="05000000000000000000" pitchFamily="2" charset="2"/>
              <a:buChar char="q"/>
            </a:pPr>
            <a:r>
              <a:rPr lang="it-IT" dirty="0"/>
              <a:t>Valutazione separata degli elementi eterogenei ricompresi nelle singole voci: tale disposizione è volta ad evitare la compensazione attraverso la valutazione congiunta di elementi eterogenei ricompresi nelle singole voci tra perdite presunte e utili sperati</a:t>
            </a:r>
          </a:p>
          <a:p>
            <a:pPr algn="just">
              <a:buFont typeface="Wingdings" panose="05000000000000000000" pitchFamily="2" charset="2"/>
              <a:buChar char="q"/>
            </a:pPr>
            <a:r>
              <a:rPr lang="it-IT" dirty="0"/>
              <a:t>Costanza dei criteri di valutazione: i criteri di valutazione non possono essere modificati da un esercizio all’altro ai fine di garantire la comparabilità tra i bilanci. Tale principio può essere derogato solo in casi eccezionali e in nota integrativa deve essere indicato il motivo della deroga e l’effetto del cambiamento.</a:t>
            </a:r>
          </a:p>
          <a:p>
            <a:pPr algn="just">
              <a:buFont typeface="Wingdings" panose="05000000000000000000" pitchFamily="2" charset="2"/>
              <a:buChar char="q"/>
            </a:pPr>
            <a:endParaRPr lang="it-IT" dirty="0"/>
          </a:p>
          <a:p>
            <a:pPr algn="just">
              <a:buFont typeface="Wingdings" panose="05000000000000000000" pitchFamily="2" charset="2"/>
              <a:buChar char="ü"/>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19</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445142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INDICE</a:t>
            </a:r>
            <a:br>
              <a:rPr lang="it-IT" sz="24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a:spcBef>
                <a:spcPts val="0"/>
              </a:spcBef>
              <a:buFont typeface="Wingdings" panose="05000000000000000000" pitchFamily="2" charset="2"/>
              <a:buChar char="v"/>
            </a:pPr>
            <a:r>
              <a:rPr lang="it-IT" b="1" dirty="0"/>
              <a:t>FINALITÀ E POSTULATI DEL BILANCIO D’ESERCIZIO</a:t>
            </a:r>
          </a:p>
          <a:p>
            <a:pPr>
              <a:spcBef>
                <a:spcPts val="0"/>
              </a:spcBef>
              <a:buFont typeface="Wingdings" panose="05000000000000000000" pitchFamily="2" charset="2"/>
              <a:buChar char="v"/>
            </a:pPr>
            <a:r>
              <a:rPr lang="it-IT" b="1" dirty="0"/>
              <a:t>STATO PATRIMONIALE</a:t>
            </a:r>
          </a:p>
          <a:p>
            <a:pPr>
              <a:spcBef>
                <a:spcPts val="0"/>
              </a:spcBef>
              <a:buFont typeface="Wingdings" panose="05000000000000000000" pitchFamily="2" charset="2"/>
              <a:buChar char="v"/>
            </a:pPr>
            <a:r>
              <a:rPr lang="it-IT" b="1" dirty="0"/>
              <a:t>CONTO ECONOMICO</a:t>
            </a:r>
          </a:p>
          <a:p>
            <a:pPr>
              <a:spcBef>
                <a:spcPts val="0"/>
              </a:spcBef>
              <a:buFont typeface="Wingdings" panose="05000000000000000000" pitchFamily="2" charset="2"/>
              <a:buChar char="v"/>
            </a:pPr>
            <a:r>
              <a:rPr lang="it-IT" b="1" dirty="0"/>
              <a:t>NOTA INTEGRATIVA</a:t>
            </a:r>
          </a:p>
          <a:p>
            <a:pPr>
              <a:spcBef>
                <a:spcPts val="0"/>
              </a:spcBef>
              <a:buFont typeface="Wingdings" panose="05000000000000000000" pitchFamily="2" charset="2"/>
              <a:buChar char="v"/>
            </a:pPr>
            <a:r>
              <a:rPr lang="it-IT" b="1" dirty="0"/>
              <a:t>ALLEGATI AL BILANCIO:</a:t>
            </a:r>
          </a:p>
          <a:p>
            <a:pPr lvl="1">
              <a:spcBef>
                <a:spcPts val="0"/>
              </a:spcBef>
              <a:buFont typeface="Wingdings" panose="05000000000000000000" pitchFamily="2" charset="2"/>
              <a:buChar char="§"/>
            </a:pPr>
            <a:r>
              <a:rPr lang="it-IT" b="1" dirty="0"/>
              <a:t>RELAZIONE SULLA GESTIONE </a:t>
            </a:r>
          </a:p>
          <a:p>
            <a:pPr lvl="1">
              <a:spcBef>
                <a:spcPts val="0"/>
              </a:spcBef>
              <a:buFont typeface="Wingdings" panose="05000000000000000000" pitchFamily="2" charset="2"/>
              <a:buChar char="§"/>
            </a:pPr>
            <a:r>
              <a:rPr lang="it-IT" b="1" dirty="0"/>
              <a:t>RELAZIONE DEI SINDACI</a:t>
            </a:r>
          </a:p>
          <a:p>
            <a:pPr lvl="1">
              <a:spcBef>
                <a:spcPts val="0"/>
              </a:spcBef>
              <a:buFont typeface="Wingdings" panose="05000000000000000000" pitchFamily="2" charset="2"/>
              <a:buChar char="§"/>
            </a:pPr>
            <a:r>
              <a:rPr lang="it-IT" b="1" dirty="0"/>
              <a:t>RELAZIONE DEL REVISORE LEGALE</a:t>
            </a:r>
            <a:endParaRPr lang="it-IT" sz="1600" b="1" dirty="0"/>
          </a:p>
          <a:p>
            <a:pPr>
              <a:spcBef>
                <a:spcPts val="0"/>
              </a:spcBef>
              <a:buFont typeface="Wingdings" panose="05000000000000000000" pitchFamily="2" charset="2"/>
              <a:buChar char="v"/>
            </a:pPr>
            <a:r>
              <a:rPr lang="it-IT" sz="2100" b="1" dirty="0"/>
              <a:t>BILANCIO ABBREVIATO E DELLE MICROIMPRESE</a:t>
            </a:r>
          </a:p>
          <a:p>
            <a:pPr>
              <a:spcBef>
                <a:spcPts val="0"/>
              </a:spcBef>
              <a:buFont typeface="Wingdings" panose="05000000000000000000" pitchFamily="2" charset="2"/>
              <a:buChar char="v"/>
            </a:pPr>
            <a:r>
              <a:rPr lang="it-IT" b="1" dirty="0"/>
              <a:t>ANALISI PER INDICI E MARGINI</a:t>
            </a:r>
          </a:p>
          <a:p>
            <a:endParaRPr lang="it-IT" b="1" dirty="0"/>
          </a:p>
          <a:p>
            <a:pPr marL="0" indent="0">
              <a:buNone/>
            </a:pPr>
            <a:endParaRPr lang="it-IT" b="1" dirty="0"/>
          </a:p>
          <a:p>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a:t>
            </a:fld>
            <a:endParaRPr lang="en-US" dirty="0"/>
          </a:p>
        </p:txBody>
      </p:sp>
      <p:sp>
        <p:nvSpPr>
          <p:cNvPr id="7" name="Segnaposto piè di pagina 5"/>
          <p:cNvSpPr>
            <a:spLocks noGrp="1"/>
          </p:cNvSpPr>
          <p:nvPr>
            <p:ph type="ftr" sz="quarter" idx="11"/>
          </p:nvPr>
        </p:nvSpPr>
        <p:spPr/>
        <p:txBody>
          <a:bodyPr/>
          <a:lstStyle/>
          <a:p>
            <a:r>
              <a:rPr lang="en-US" dirty="0"/>
              <a:t> </a:t>
            </a:r>
          </a:p>
        </p:txBody>
      </p:sp>
    </p:spTree>
    <p:extLst>
      <p:ext uri="{BB962C8B-B14F-4D97-AF65-F5344CB8AC3E}">
        <p14:creationId xmlns:p14="http://schemas.microsoft.com/office/powerpoint/2010/main" val="1195059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fontScale="77500" lnSpcReduction="20000"/>
          </a:bodyPr>
          <a:lstStyle/>
          <a:p>
            <a:pPr algn="ctr">
              <a:buFont typeface="Wingdings" panose="05000000000000000000" pitchFamily="2" charset="2"/>
              <a:buChar char="v"/>
            </a:pPr>
            <a:r>
              <a:rPr lang="it-IT" b="1" dirty="0"/>
              <a:t>I Postulati</a:t>
            </a:r>
          </a:p>
          <a:p>
            <a:pPr marL="0" indent="0" algn="just">
              <a:buNone/>
            </a:pPr>
            <a:r>
              <a:rPr lang="it-IT" dirty="0"/>
              <a:t>Il documento OIC 11 individua inoltre ulteriori postulati:</a:t>
            </a:r>
          </a:p>
          <a:p>
            <a:pPr algn="just">
              <a:buFont typeface="Wingdings" panose="05000000000000000000" pitchFamily="2" charset="2"/>
              <a:buChar char="q"/>
            </a:pPr>
            <a:r>
              <a:rPr lang="it-IT" dirty="0"/>
              <a:t>Utilità: i destinatari del bilancio sono molteplici per cui il bilancio deve essere utile  per il maggior numero di destinatari</a:t>
            </a:r>
          </a:p>
          <a:p>
            <a:pPr algn="just">
              <a:buFont typeface="Wingdings" panose="05000000000000000000" pitchFamily="2" charset="2"/>
              <a:buChar char="q"/>
            </a:pPr>
            <a:r>
              <a:rPr lang="it-IT" dirty="0"/>
              <a:t>Comprensibilità</a:t>
            </a:r>
          </a:p>
          <a:p>
            <a:pPr algn="just">
              <a:buFont typeface="Wingdings" panose="05000000000000000000" pitchFamily="2" charset="2"/>
              <a:buChar char="q"/>
            </a:pPr>
            <a:r>
              <a:rPr lang="it-IT" dirty="0"/>
              <a:t> Neutralità: il bilancio deve fondarsi su principi contabili indipendenti e imparziali verso tutti i destinatari</a:t>
            </a:r>
          </a:p>
          <a:p>
            <a:pPr algn="just">
              <a:buFont typeface="Wingdings" panose="05000000000000000000" pitchFamily="2" charset="2"/>
              <a:buChar char="q"/>
            </a:pPr>
            <a:r>
              <a:rPr lang="it-IT" dirty="0"/>
              <a:t>Periodicità: il bilancio riguarda un esercizio e non l’intera vita </a:t>
            </a:r>
            <a:r>
              <a:rPr lang="it-IT" dirty="0" err="1"/>
              <a:t>az.le</a:t>
            </a:r>
            <a:endParaRPr lang="it-IT" dirty="0"/>
          </a:p>
          <a:p>
            <a:pPr algn="just">
              <a:buFont typeface="Wingdings" panose="05000000000000000000" pitchFamily="2" charset="2"/>
              <a:buChar char="q"/>
            </a:pPr>
            <a:r>
              <a:rPr lang="it-IT" dirty="0"/>
              <a:t>Comparabilità: costanza della forma di presentazione e dei criteri di valutazione adottati</a:t>
            </a:r>
          </a:p>
          <a:p>
            <a:pPr algn="just">
              <a:buFont typeface="Wingdings" panose="05000000000000000000" pitchFamily="2" charset="2"/>
              <a:buChar char="q"/>
            </a:pPr>
            <a:endParaRPr lang="it-IT" dirty="0"/>
          </a:p>
          <a:p>
            <a:pPr algn="just">
              <a:buFont typeface="Wingdings" panose="05000000000000000000" pitchFamily="2" charset="2"/>
              <a:buChar char="q"/>
            </a:pPr>
            <a:endParaRPr lang="it-IT" dirty="0"/>
          </a:p>
          <a:p>
            <a:pPr algn="just">
              <a:buFont typeface="Wingdings" panose="05000000000000000000" pitchFamily="2" charset="2"/>
              <a:buChar char="q"/>
            </a:pPr>
            <a:endParaRPr lang="it-IT" dirty="0"/>
          </a:p>
          <a:p>
            <a:pPr algn="just">
              <a:buFont typeface="Wingdings" panose="05000000000000000000" pitchFamily="2" charset="2"/>
              <a:buChar char="ü"/>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20</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069205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fontScale="77500" lnSpcReduction="20000"/>
          </a:bodyPr>
          <a:lstStyle/>
          <a:p>
            <a:pPr algn="ctr">
              <a:buFont typeface="Wingdings" panose="05000000000000000000" pitchFamily="2" charset="2"/>
              <a:buChar char="v"/>
            </a:pPr>
            <a:r>
              <a:rPr lang="it-IT" b="1" dirty="0"/>
              <a:t>I Postulati</a:t>
            </a:r>
          </a:p>
          <a:p>
            <a:pPr algn="just">
              <a:buFont typeface="Wingdings" panose="05000000000000000000" pitchFamily="2" charset="2"/>
              <a:buChar char="q"/>
            </a:pPr>
            <a:r>
              <a:rPr lang="it-IT" dirty="0"/>
              <a:t>Omogeneità: attiene nell’unità di moneta usata</a:t>
            </a:r>
          </a:p>
          <a:p>
            <a:pPr algn="just">
              <a:buFont typeface="Wingdings" panose="05000000000000000000" pitchFamily="2" charset="2"/>
              <a:buChar char="q"/>
            </a:pPr>
            <a:r>
              <a:rPr lang="it-IT" dirty="0"/>
              <a:t>Significatività</a:t>
            </a:r>
          </a:p>
          <a:p>
            <a:pPr algn="just">
              <a:buFont typeface="Wingdings" panose="05000000000000000000" pitchFamily="2" charset="2"/>
              <a:buChar char="q"/>
            </a:pPr>
            <a:r>
              <a:rPr lang="it-IT" dirty="0"/>
              <a:t>Costo come criterio base di valutazione: le ragioni che inducono tale scelta sono il fatto che il costo è il criterio meno suscettibile di valutazione soggettiva, è di facile applicazione e non rappresenta solo la spesa sostenuta per l’acquisizione dei bene ma anche il loro valore funzionale </a:t>
            </a:r>
          </a:p>
          <a:p>
            <a:pPr algn="just">
              <a:buFont typeface="Wingdings" panose="05000000000000000000" pitchFamily="2" charset="2"/>
              <a:buChar char="q"/>
            </a:pPr>
            <a:r>
              <a:rPr lang="it-IT" dirty="0"/>
              <a:t>Conformità del procedimento di formazione del bilancio ai principi contabili</a:t>
            </a:r>
          </a:p>
          <a:p>
            <a:pPr algn="just">
              <a:buFont typeface="Wingdings" panose="05000000000000000000" pitchFamily="2" charset="2"/>
              <a:buChar char="q"/>
            </a:pPr>
            <a:r>
              <a:rPr lang="it-IT" dirty="0"/>
              <a:t>Funzione informativa e completezza della NI</a:t>
            </a:r>
          </a:p>
          <a:p>
            <a:pPr algn="just">
              <a:buFont typeface="Wingdings" panose="05000000000000000000" pitchFamily="2" charset="2"/>
              <a:buChar char="q"/>
            </a:pPr>
            <a:r>
              <a:rPr lang="it-IT" dirty="0"/>
              <a:t>Verificabilità dell’informazione</a:t>
            </a:r>
          </a:p>
          <a:p>
            <a:pPr algn="just">
              <a:buFont typeface="Wingdings" panose="05000000000000000000" pitchFamily="2" charset="2"/>
              <a:buChar char="q"/>
            </a:pPr>
            <a:endParaRPr lang="it-IT" dirty="0"/>
          </a:p>
          <a:p>
            <a:pPr algn="just">
              <a:buFont typeface="Wingdings" panose="05000000000000000000" pitchFamily="2" charset="2"/>
              <a:buChar char="q"/>
            </a:pPr>
            <a:endParaRPr lang="it-IT" dirty="0"/>
          </a:p>
          <a:p>
            <a:pPr algn="just">
              <a:buFont typeface="Wingdings" panose="05000000000000000000" pitchFamily="2" charset="2"/>
              <a:buChar char="q"/>
            </a:pPr>
            <a:endParaRPr lang="it-IT" dirty="0"/>
          </a:p>
          <a:p>
            <a:pPr algn="just">
              <a:buFont typeface="Wingdings" panose="05000000000000000000" pitchFamily="2" charset="2"/>
              <a:buChar char="ü"/>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21</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694072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marL="0" indent="0" algn="just">
              <a:buNone/>
            </a:pPr>
            <a:r>
              <a:rPr lang="it-IT" dirty="0"/>
              <a:t>Il bilancio d’esercizio rappresenta un insieme unitario e inscindibile di documenti e, ai sensi dell’articolo 2423 del codice civile, è composto da:</a:t>
            </a:r>
          </a:p>
          <a:p>
            <a:pPr algn="just"/>
            <a:r>
              <a:rPr lang="it-IT" dirty="0"/>
              <a:t>Stato patrimoniale,</a:t>
            </a:r>
          </a:p>
          <a:p>
            <a:pPr algn="just"/>
            <a:r>
              <a:rPr lang="it-IT" dirty="0"/>
              <a:t>Conto economico,</a:t>
            </a:r>
          </a:p>
          <a:p>
            <a:pPr algn="just"/>
            <a:r>
              <a:rPr lang="it-IT" dirty="0"/>
              <a:t>Rendiconto finanziario</a:t>
            </a:r>
          </a:p>
          <a:p>
            <a:pPr algn="just"/>
            <a:r>
              <a:rPr lang="it-IT" dirty="0"/>
              <a:t>Nota integrativa </a:t>
            </a:r>
          </a:p>
          <a:p>
            <a:pPr algn="just"/>
            <a:endParaRPr lang="it-IT" dirty="0"/>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22</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2140337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lnSpcReduction="10000"/>
          </a:bodyPr>
          <a:lstStyle/>
          <a:p>
            <a:pPr marL="0" indent="0" algn="just">
              <a:buNone/>
            </a:pPr>
            <a:r>
              <a:rPr lang="it-IT" dirty="0"/>
              <a:t>Al bilancio d’esercizio redatto nella sua forma legale devono essere allegati:</a:t>
            </a:r>
          </a:p>
          <a:p>
            <a:pPr algn="just">
              <a:buFont typeface="Wingdings" panose="05000000000000000000" pitchFamily="2" charset="2"/>
              <a:buChar char="§"/>
            </a:pPr>
            <a:r>
              <a:rPr lang="it-IT" dirty="0"/>
              <a:t>La relazione sulla Gestione</a:t>
            </a:r>
          </a:p>
          <a:p>
            <a:pPr algn="just">
              <a:buFont typeface="Wingdings" panose="05000000000000000000" pitchFamily="2" charset="2"/>
              <a:buChar char="§"/>
            </a:pPr>
            <a:r>
              <a:rPr lang="it-IT" dirty="0"/>
              <a:t>La relazione del collegio sindacale</a:t>
            </a:r>
          </a:p>
          <a:p>
            <a:pPr algn="just">
              <a:buFont typeface="Wingdings" panose="05000000000000000000" pitchFamily="2" charset="2"/>
              <a:buChar char="§"/>
            </a:pPr>
            <a:r>
              <a:rPr lang="it-IT" dirty="0"/>
              <a:t>Un bilancio consolidato in caso di gruppi aziendali </a:t>
            </a:r>
          </a:p>
          <a:p>
            <a:pPr algn="just">
              <a:buFont typeface="Wingdings" panose="05000000000000000000" pitchFamily="2" charset="2"/>
              <a:buChar char="§"/>
            </a:pPr>
            <a:r>
              <a:rPr lang="it-IT" dirty="0"/>
              <a:t>Una relazione di certificazione , d’obbligo per alcuni tipi di società che attesti la correttezza delle procedure contabili e dei principi contabili adottati</a:t>
            </a:r>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23</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358666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ABBREVIATO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fontScale="92500" lnSpcReduction="10000"/>
          </a:bodyPr>
          <a:lstStyle/>
          <a:p>
            <a:pPr marL="0" indent="0" algn="just">
              <a:buNone/>
            </a:pPr>
            <a:r>
              <a:rPr lang="it-IT" dirty="0"/>
              <a:t>Le società non quotate che rispettano i limiti previsti dal 2435-bis del c.c. possono redigere un bilancio abbreviato con una struttura semplificata rispetto  quello redatto in forma ordinaria.</a:t>
            </a:r>
          </a:p>
          <a:p>
            <a:pPr marL="0" indent="0" algn="just">
              <a:buNone/>
            </a:pPr>
            <a:r>
              <a:rPr lang="it-IT" dirty="0"/>
              <a:t>L’utilizzo delle semplificazioni è facoltativo e non obbligatorio.</a:t>
            </a:r>
          </a:p>
          <a:p>
            <a:pPr marL="0" indent="0" algn="just">
              <a:buNone/>
            </a:pPr>
            <a:r>
              <a:rPr lang="it-IT" dirty="0"/>
              <a:t>La semplificazione dello SP consistono nel fatto che tale prospetto contiene solo le voci contrassegnate da lettere Maiuscole e numeri romani omettendo le voci contrassegnate da numeri arabi.  </a:t>
            </a:r>
          </a:p>
          <a:p>
            <a:pPr marL="0" indent="0" algn="just">
              <a:buNone/>
            </a:pPr>
            <a:r>
              <a:rPr lang="it-IT" dirty="0"/>
              <a:t>Vi sono inoltre semplificazioni relative anche ai criteri valutativi.</a:t>
            </a:r>
          </a:p>
          <a:p>
            <a:pPr marL="0" indent="0" algn="just">
              <a:buNone/>
            </a:pPr>
            <a:endParaRPr lang="it-IT" dirty="0"/>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24</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288781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ABBREVIATO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marL="0" indent="0" algn="just">
              <a:buNone/>
            </a:pPr>
            <a:r>
              <a:rPr lang="it-IT" dirty="0"/>
              <a:t>Il Bilancio abbreviato inoltre può essere composto solo da :</a:t>
            </a:r>
          </a:p>
          <a:p>
            <a:pPr algn="just">
              <a:buFontTx/>
              <a:buChar char="-"/>
            </a:pPr>
            <a:r>
              <a:rPr lang="it-IT" dirty="0"/>
              <a:t>STATO PATRIMONIALE</a:t>
            </a:r>
          </a:p>
          <a:p>
            <a:pPr algn="just">
              <a:buFontTx/>
              <a:buChar char="-"/>
            </a:pPr>
            <a:r>
              <a:rPr lang="it-IT" dirty="0"/>
              <a:t>CONTO ECONOMICO </a:t>
            </a:r>
          </a:p>
          <a:p>
            <a:pPr algn="just">
              <a:buFontTx/>
              <a:buChar char="-"/>
            </a:pPr>
            <a:r>
              <a:rPr lang="it-IT" dirty="0"/>
              <a:t>NOTA INTEGRATIVA</a:t>
            </a:r>
          </a:p>
          <a:p>
            <a:pPr marL="0" indent="0" algn="just">
              <a:buNone/>
            </a:pPr>
            <a:r>
              <a:rPr lang="it-IT" dirty="0"/>
              <a:t>Le società che redigono il bilancio in forma abbreviata sono esonerate dalla Relazione sulla gestione se indicano in NI le informazioni obbligatorie previste dalla normativa.</a:t>
            </a:r>
          </a:p>
          <a:p>
            <a:pPr marL="0" indent="0" algn="just">
              <a:buNone/>
            </a:pPr>
            <a:endParaRPr lang="it-IT" dirty="0"/>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25</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15231006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ABBREVIATO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marL="0" indent="0" algn="just">
              <a:buNone/>
            </a:pPr>
            <a:r>
              <a:rPr lang="it-IT" dirty="0"/>
              <a:t>Le società che redigono il Bilancio in forma abbreviata sono inoltre esonerate dalla redazione del rendiconto finanziario.</a:t>
            </a:r>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26</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0745212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ABBREVIATO</a:t>
            </a: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92500" lnSpcReduction="20000"/>
          </a:bodyPr>
          <a:lstStyle/>
          <a:p>
            <a:pPr algn="just">
              <a:buFont typeface="Wingdings" panose="05000000000000000000" pitchFamily="2" charset="2"/>
              <a:buChar char="§"/>
            </a:pPr>
            <a:r>
              <a:rPr lang="it-IT" b="1" dirty="0"/>
              <a:t>Quali sono le imprese che redigono il bilancio in forma abbreviata?</a:t>
            </a:r>
          </a:p>
          <a:p>
            <a:pPr marL="0" indent="0">
              <a:buNone/>
            </a:pPr>
            <a:r>
              <a:rPr lang="it-IT" dirty="0"/>
              <a:t>Una società ha la facoltà di redigere il bilancio in forma abbreviata ai sensi dell’art. 2435-bis se per almeno due esercizi consecutivi non abbia superato almeno due dei seguenti limiti: </a:t>
            </a:r>
          </a:p>
          <a:p>
            <a:pPr marL="0" indent="0">
              <a:buNone/>
            </a:pPr>
            <a:r>
              <a:rPr lang="it-IT" dirty="0"/>
              <a:t>– totale dell’attivo dello stato patrimoniale: 4.400.000 euro; </a:t>
            </a:r>
          </a:p>
          <a:p>
            <a:pPr marL="0" indent="0">
              <a:buNone/>
            </a:pPr>
            <a:r>
              <a:rPr lang="it-IT" dirty="0"/>
              <a:t>– ricavi delle vendite e delle prestazioni: 8.800.000 euro; </a:t>
            </a:r>
          </a:p>
          <a:p>
            <a:pPr marL="0" indent="0">
              <a:buNone/>
            </a:pPr>
            <a:r>
              <a:rPr lang="it-IT" dirty="0"/>
              <a:t>– dipendenti occupati in media durante l’esercizio: 50 unità.</a:t>
            </a:r>
          </a:p>
          <a:p>
            <a:pPr algn="just">
              <a:buFont typeface="Wingdings" panose="05000000000000000000" pitchFamily="2" charset="2"/>
              <a:buChar char="§"/>
            </a:pPr>
            <a:endParaRPr lang="it-IT" b="1"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27</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28357699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DELLE MICROIMPRESE</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fontScale="92500" lnSpcReduction="20000"/>
          </a:bodyPr>
          <a:lstStyle/>
          <a:p>
            <a:pPr marL="0" indent="0" algn="just">
              <a:buNone/>
            </a:pPr>
            <a:r>
              <a:rPr lang="it-IT" dirty="0"/>
              <a:t>Le società non quotate che presentano determinate caratteristiche dimensionali possono redigere il Bilancio delle Microimprese.</a:t>
            </a:r>
          </a:p>
          <a:p>
            <a:pPr marL="0" indent="0" algn="just">
              <a:buNone/>
            </a:pPr>
            <a:r>
              <a:rPr lang="it-IT" dirty="0"/>
              <a:t>Esso presenta una struttura semplificata rispetto al Bilancio Ordinario e a quello abbreviato e può essere composto solo da :</a:t>
            </a:r>
          </a:p>
          <a:p>
            <a:pPr algn="just">
              <a:buFontTx/>
              <a:buChar char="-"/>
            </a:pPr>
            <a:r>
              <a:rPr lang="it-IT" dirty="0"/>
              <a:t>STATO PATRIMONIALE</a:t>
            </a:r>
          </a:p>
          <a:p>
            <a:pPr algn="just">
              <a:buFontTx/>
              <a:buChar char="-"/>
            </a:pPr>
            <a:r>
              <a:rPr lang="it-IT" dirty="0"/>
              <a:t>CONTO ECONOMICO </a:t>
            </a:r>
          </a:p>
          <a:p>
            <a:pPr marL="0" indent="0" algn="just">
              <a:buNone/>
            </a:pPr>
            <a:r>
              <a:rPr lang="it-IT" dirty="0"/>
              <a:t>Le società che redigono il bilancio delle Microimprese sono esonerate dalla redazione della NI, dalla redazione della relazione sulla Gestione, dalla Redazione del rendiconto finanziario</a:t>
            </a:r>
          </a:p>
          <a:p>
            <a:pPr marL="0" indent="0" algn="just">
              <a:buNone/>
            </a:pPr>
            <a:endParaRPr lang="it-IT" dirty="0"/>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28</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11413564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92500" lnSpcReduction="20000"/>
          </a:bodyPr>
          <a:lstStyle/>
          <a:p>
            <a:pPr marL="0" indent="0">
              <a:buNone/>
            </a:pPr>
            <a:r>
              <a:rPr lang="it-IT" b="1" dirty="0"/>
              <a:t>Cos’è la micro-impresa?</a:t>
            </a:r>
          </a:p>
          <a:p>
            <a:pPr marL="0" indent="0" algn="just">
              <a:buNone/>
            </a:pPr>
            <a:br>
              <a:rPr lang="it-IT" dirty="0"/>
            </a:br>
            <a:r>
              <a:rPr lang="it-IT" dirty="0"/>
              <a:t>Per micro-impresa si intende, ai sensi del novellato articolo 2435-ter del codice civile, quell’impresa che nel primo esercizio o successivamente per due esercizi consecutivi, non supera due dei seguenti tre limiti:</a:t>
            </a:r>
          </a:p>
          <a:p>
            <a:r>
              <a:rPr lang="it-IT" dirty="0"/>
              <a:t>totale attivo dello stato patrimoniale non superiore a 175.000 euro;</a:t>
            </a:r>
          </a:p>
          <a:p>
            <a:r>
              <a:rPr lang="it-IT" dirty="0"/>
              <a:t>ammontare dei ricavi inferiore a 350.000 euro;</a:t>
            </a:r>
          </a:p>
          <a:p>
            <a:r>
              <a:rPr lang="it-IT" dirty="0"/>
              <a:t>dipendenti occupati in media durante l’esercizio inferiore alle 5 unità.</a:t>
            </a:r>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29</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581238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algn="just"/>
            <a:r>
              <a:rPr lang="it-IT" dirty="0"/>
              <a:t>CHE COS’E’ IL BILANCIO D’ESERCIZIO?</a:t>
            </a:r>
          </a:p>
          <a:p>
            <a:pPr algn="just"/>
            <a:r>
              <a:rPr lang="it-IT" dirty="0"/>
              <a:t>QUALI SONO LE FUNZIONI DEL BILANCIO D’ESERCIZIO?</a:t>
            </a:r>
          </a:p>
          <a:p>
            <a:pPr algn="just"/>
            <a:r>
              <a:rPr lang="it-IT" dirty="0"/>
              <a:t>CHI SONO I SOGGETTI OBBLIGATI ALLA SUA REDAZIONE?</a:t>
            </a:r>
          </a:p>
          <a:p>
            <a:pPr algn="just"/>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4716788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914400"/>
            <a:ext cx="6508377" cy="1143000"/>
          </a:xfrm>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200" u="sng" dirty="0"/>
              <a:t>LO STATO PATRIMONIALE</a:t>
            </a:r>
            <a:br>
              <a:rPr lang="it-IT" sz="3200" u="sng"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E’ il documento che evidenzia il Patrimonio dell’azienda al termine di un periodo e la sua composizione qualitativa e quantitativa. Permette di individuare il patrimonio mediante la differenza tra Attivo e Passivo.</a:t>
            </a:r>
          </a:p>
          <a:p>
            <a:pPr marL="0" indent="0" algn="just">
              <a:buNone/>
            </a:pPr>
            <a:endParaRPr lang="it-IT"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30</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21727298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914400"/>
            <a:ext cx="6508377" cy="1143000"/>
          </a:xfrm>
        </p:spPr>
        <p:txBody>
          <a:bodyPr/>
          <a:lstStyle/>
          <a:p>
            <a:pPr algn="ctr"/>
            <a:br>
              <a:rPr lang="it-IT" sz="2400" dirty="0"/>
            </a:br>
            <a:br>
              <a:rPr lang="it-IT" sz="2400" dirty="0"/>
            </a:br>
            <a:br>
              <a:rPr lang="it-IT" sz="2400" dirty="0"/>
            </a:br>
            <a:br>
              <a:rPr lang="it-IT" sz="3200" dirty="0"/>
            </a:br>
            <a:br>
              <a:rPr lang="it-IT" sz="3000" dirty="0"/>
            </a:br>
            <a:br>
              <a:rPr lang="it-IT" sz="3000" dirty="0"/>
            </a:br>
            <a:r>
              <a:rPr lang="it-IT" sz="3200" u="sng" dirty="0"/>
              <a:t>LO STATO PATRIMONIALE</a:t>
            </a:r>
            <a:br>
              <a:rPr lang="it-IT" sz="3200" u="sng"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endParaRPr lang="it-IT"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31</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graphicFrame>
        <p:nvGraphicFramePr>
          <p:cNvPr id="9" name="Tabella 8"/>
          <p:cNvGraphicFramePr>
            <a:graphicFrameLocks noGrp="1"/>
          </p:cNvGraphicFramePr>
          <p:nvPr>
            <p:extLst>
              <p:ext uri="{D42A27DB-BD31-4B8C-83A1-F6EECF244321}">
                <p14:modId xmlns:p14="http://schemas.microsoft.com/office/powerpoint/2010/main" val="56140654"/>
              </p:ext>
            </p:extLst>
          </p:nvPr>
        </p:nvGraphicFramePr>
        <p:xfrm>
          <a:off x="457198" y="1721680"/>
          <a:ext cx="6508378" cy="3998535"/>
        </p:xfrm>
        <a:graphic>
          <a:graphicData uri="http://schemas.openxmlformats.org/drawingml/2006/table">
            <a:tbl>
              <a:tblPr>
                <a:tableStyleId>{5C22544A-7EE6-4342-B048-85BDC9FD1C3A}</a:tableStyleId>
              </a:tblPr>
              <a:tblGrid>
                <a:gridCol w="1777899">
                  <a:extLst>
                    <a:ext uri="{9D8B030D-6E8A-4147-A177-3AD203B41FA5}">
                      <a16:colId xmlns:a16="http://schemas.microsoft.com/office/drawing/2014/main" val="2170439941"/>
                    </a:ext>
                  </a:extLst>
                </a:gridCol>
                <a:gridCol w="1476290">
                  <a:extLst>
                    <a:ext uri="{9D8B030D-6E8A-4147-A177-3AD203B41FA5}">
                      <a16:colId xmlns:a16="http://schemas.microsoft.com/office/drawing/2014/main" val="83326827"/>
                    </a:ext>
                  </a:extLst>
                </a:gridCol>
                <a:gridCol w="1777899">
                  <a:extLst>
                    <a:ext uri="{9D8B030D-6E8A-4147-A177-3AD203B41FA5}">
                      <a16:colId xmlns:a16="http://schemas.microsoft.com/office/drawing/2014/main" val="937689384"/>
                    </a:ext>
                  </a:extLst>
                </a:gridCol>
                <a:gridCol w="1476290">
                  <a:extLst>
                    <a:ext uri="{9D8B030D-6E8A-4147-A177-3AD203B41FA5}">
                      <a16:colId xmlns:a16="http://schemas.microsoft.com/office/drawing/2014/main" val="380404353"/>
                    </a:ext>
                  </a:extLst>
                </a:gridCol>
              </a:tblGrid>
              <a:tr h="279213">
                <a:tc gridSpan="4">
                  <a:txBody>
                    <a:bodyPr/>
                    <a:lstStyle/>
                    <a:p>
                      <a:pPr algn="ctr" fontAlgn="b"/>
                      <a:r>
                        <a:rPr lang="it-IT" sz="1600" u="none" strike="noStrike">
                          <a:effectLst/>
                        </a:rPr>
                        <a:t>STATO PATRIMONIALE AZIENDA ALFA</a:t>
                      </a:r>
                      <a:endParaRPr lang="it-IT" sz="1600" b="0" i="0" u="none" strike="noStrike">
                        <a:solidFill>
                          <a:srgbClr val="000000"/>
                        </a:solidFill>
                        <a:effectLst/>
                        <a:latin typeface="Calibri" panose="020F0502020204030204" pitchFamily="34" charset="0"/>
                      </a:endParaRPr>
                    </a:p>
                  </a:txBody>
                  <a:tcPr marL="7387" marR="7387" marT="7387" marB="35456"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997847577"/>
                  </a:ext>
                </a:extLst>
              </a:tr>
              <a:tr h="279213">
                <a:tc>
                  <a:txBody>
                    <a:bodyPr/>
                    <a:lstStyle/>
                    <a:p>
                      <a:pPr algn="l" fontAlgn="b"/>
                      <a:r>
                        <a:rPr lang="it-IT" sz="1600" u="none" strike="noStrike">
                          <a:effectLst/>
                        </a:rPr>
                        <a:t>ATTIVO</a:t>
                      </a:r>
                      <a:endParaRPr lang="it-IT" sz="1600" b="1"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r>
                        <a:rPr lang="it-IT" sz="1600" u="none" strike="noStrike">
                          <a:effectLst/>
                        </a:rPr>
                        <a:t>PASSIVO</a:t>
                      </a:r>
                      <a:endParaRPr lang="it-IT" sz="1600" b="1"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387" marR="7387" marT="7387" marB="35456" anchor="b"/>
                </a:tc>
                <a:extLst>
                  <a:ext uri="{0D108BD9-81ED-4DB2-BD59-A6C34878D82A}">
                    <a16:rowId xmlns:a16="http://schemas.microsoft.com/office/drawing/2014/main" val="184305922"/>
                  </a:ext>
                </a:extLst>
              </a:tr>
              <a:tr h="279213">
                <a:tc>
                  <a:txBody>
                    <a:bodyPr/>
                    <a:lstStyle/>
                    <a:p>
                      <a:pPr algn="l" fontAlgn="b"/>
                      <a:r>
                        <a:rPr lang="it-IT" sz="1600" u="none" strike="noStrike">
                          <a:effectLst/>
                        </a:rPr>
                        <a:t>Banca</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r" fontAlgn="b"/>
                      <a:r>
                        <a:rPr lang="it-IT" sz="1600" u="none" strike="noStrike">
                          <a:effectLst/>
                        </a:rPr>
                        <a:t>500,00</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r>
                        <a:rPr lang="it-IT" sz="1600" u="none" strike="noStrike">
                          <a:effectLst/>
                        </a:rPr>
                        <a:t>Debiti </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r" fontAlgn="b"/>
                      <a:r>
                        <a:rPr lang="it-IT" sz="1600" u="none" strike="noStrike">
                          <a:effectLst/>
                        </a:rPr>
                        <a:t>35.500,00</a:t>
                      </a:r>
                      <a:endParaRPr lang="it-IT" sz="1600" b="0" i="0" u="none" strike="noStrike">
                        <a:solidFill>
                          <a:srgbClr val="000000"/>
                        </a:solidFill>
                        <a:effectLst/>
                        <a:latin typeface="Calibri" panose="020F0502020204030204" pitchFamily="34" charset="0"/>
                      </a:endParaRPr>
                    </a:p>
                  </a:txBody>
                  <a:tcPr marL="7387" marR="7387" marT="7387" marB="35456" anchor="b"/>
                </a:tc>
                <a:extLst>
                  <a:ext uri="{0D108BD9-81ED-4DB2-BD59-A6C34878D82A}">
                    <a16:rowId xmlns:a16="http://schemas.microsoft.com/office/drawing/2014/main" val="1082320435"/>
                  </a:ext>
                </a:extLst>
              </a:tr>
              <a:tr h="515583">
                <a:tc>
                  <a:txBody>
                    <a:bodyPr/>
                    <a:lstStyle/>
                    <a:p>
                      <a:pPr algn="l" fontAlgn="b"/>
                      <a:r>
                        <a:rPr lang="it-IT" sz="1600" u="none" strike="noStrike">
                          <a:effectLst/>
                        </a:rPr>
                        <a:t>Crediti</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r" fontAlgn="b"/>
                      <a:r>
                        <a:rPr lang="it-IT" sz="1600" u="none" strike="noStrike">
                          <a:effectLst/>
                        </a:rPr>
                        <a:t>1.000,00</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r>
                        <a:rPr lang="it-IT" sz="1600" u="none" strike="noStrike">
                          <a:effectLst/>
                        </a:rPr>
                        <a:t>Capitale Netto</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r" fontAlgn="b"/>
                      <a:r>
                        <a:rPr lang="it-IT" sz="1600" u="none" strike="noStrike">
                          <a:effectLst/>
                        </a:rPr>
                        <a:t>40.000,00</a:t>
                      </a:r>
                      <a:endParaRPr lang="it-IT" sz="1600" b="0" i="0" u="none" strike="noStrike">
                        <a:solidFill>
                          <a:srgbClr val="000000"/>
                        </a:solidFill>
                        <a:effectLst/>
                        <a:latin typeface="Calibri" panose="020F0502020204030204" pitchFamily="34" charset="0"/>
                      </a:endParaRPr>
                    </a:p>
                  </a:txBody>
                  <a:tcPr marL="7387" marR="7387" marT="7387" marB="35456" anchor="b"/>
                </a:tc>
                <a:extLst>
                  <a:ext uri="{0D108BD9-81ED-4DB2-BD59-A6C34878D82A}">
                    <a16:rowId xmlns:a16="http://schemas.microsoft.com/office/drawing/2014/main" val="1652049406"/>
                  </a:ext>
                </a:extLst>
              </a:tr>
              <a:tr h="515583">
                <a:tc>
                  <a:txBody>
                    <a:bodyPr/>
                    <a:lstStyle/>
                    <a:p>
                      <a:pPr algn="l" fontAlgn="b"/>
                      <a:r>
                        <a:rPr lang="it-IT" sz="1600" u="none" strike="noStrike">
                          <a:effectLst/>
                        </a:rPr>
                        <a:t>Materie e prodotti</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r" fontAlgn="b"/>
                      <a:r>
                        <a:rPr lang="it-IT" sz="1600" u="none" strike="noStrike">
                          <a:effectLst/>
                        </a:rPr>
                        <a:t>2.000,00</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387" marR="7387" marT="7387" marB="35456" anchor="b"/>
                </a:tc>
                <a:extLst>
                  <a:ext uri="{0D108BD9-81ED-4DB2-BD59-A6C34878D82A}">
                    <a16:rowId xmlns:a16="http://schemas.microsoft.com/office/drawing/2014/main" val="4281882130"/>
                  </a:ext>
                </a:extLst>
              </a:tr>
              <a:tr h="515583">
                <a:tc>
                  <a:txBody>
                    <a:bodyPr/>
                    <a:lstStyle/>
                    <a:p>
                      <a:pPr algn="l" fontAlgn="b"/>
                      <a:r>
                        <a:rPr lang="it-IT" sz="1600" u="none" strike="noStrike" dirty="0">
                          <a:effectLst/>
                        </a:rPr>
                        <a:t>impianti e Macchinari</a:t>
                      </a:r>
                      <a:endParaRPr lang="it-IT" sz="1600" b="0" i="0" u="none" strike="noStrike" dirty="0">
                        <a:solidFill>
                          <a:srgbClr val="000000"/>
                        </a:solidFill>
                        <a:effectLst/>
                        <a:latin typeface="Calibri" panose="020F0502020204030204" pitchFamily="34" charset="0"/>
                      </a:endParaRPr>
                    </a:p>
                  </a:txBody>
                  <a:tcPr marL="7387" marR="7387" marT="7387" marB="35456" anchor="b"/>
                </a:tc>
                <a:tc>
                  <a:txBody>
                    <a:bodyPr/>
                    <a:lstStyle/>
                    <a:p>
                      <a:pPr algn="r" fontAlgn="b"/>
                      <a:r>
                        <a:rPr lang="it-IT" sz="1600" u="none" strike="noStrike">
                          <a:effectLst/>
                        </a:rPr>
                        <a:t>70.000,00</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dirty="0">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dirty="0">
                        <a:solidFill>
                          <a:srgbClr val="000000"/>
                        </a:solidFill>
                        <a:effectLst/>
                        <a:latin typeface="Calibri" panose="020F0502020204030204" pitchFamily="34" charset="0"/>
                      </a:endParaRPr>
                    </a:p>
                  </a:txBody>
                  <a:tcPr marL="7387" marR="7387" marT="7387" marB="35456" anchor="b"/>
                </a:tc>
                <a:extLst>
                  <a:ext uri="{0D108BD9-81ED-4DB2-BD59-A6C34878D82A}">
                    <a16:rowId xmlns:a16="http://schemas.microsoft.com/office/drawing/2014/main" val="2693437423"/>
                  </a:ext>
                </a:extLst>
              </a:tr>
              <a:tr h="279213">
                <a:tc>
                  <a:txBody>
                    <a:bodyPr/>
                    <a:lstStyle/>
                    <a:p>
                      <a:pPr algn="l" fontAlgn="b"/>
                      <a:r>
                        <a:rPr lang="it-IT" sz="1600" u="none" strike="noStrike">
                          <a:effectLst/>
                        </a:rPr>
                        <a:t>Fabbricati</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r" fontAlgn="b"/>
                      <a:r>
                        <a:rPr lang="it-IT" sz="1600" u="none" strike="noStrike" dirty="0">
                          <a:effectLst/>
                        </a:rPr>
                        <a:t>2.000,00</a:t>
                      </a:r>
                      <a:endParaRPr lang="it-IT" sz="1600" b="0" i="0" u="none" strike="noStrike" dirty="0">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387" marR="7387" marT="7387" marB="35456" anchor="b"/>
                </a:tc>
                <a:extLst>
                  <a:ext uri="{0D108BD9-81ED-4DB2-BD59-A6C34878D82A}">
                    <a16:rowId xmlns:a16="http://schemas.microsoft.com/office/drawing/2014/main" val="1498490319"/>
                  </a:ext>
                </a:extLst>
              </a:tr>
              <a:tr h="515583">
                <a:tc>
                  <a:txBody>
                    <a:bodyPr/>
                    <a:lstStyle/>
                    <a:p>
                      <a:pPr algn="l" fontAlgn="b"/>
                      <a:r>
                        <a:rPr lang="it-IT" sz="1600" u="none" strike="noStrike" dirty="0">
                          <a:effectLst/>
                        </a:rPr>
                        <a:t>Totale a pareggio</a:t>
                      </a:r>
                      <a:endParaRPr lang="it-IT" sz="1600" b="0" i="0" u="none" strike="noStrike" dirty="0">
                        <a:solidFill>
                          <a:srgbClr val="000000"/>
                        </a:solidFill>
                        <a:effectLst/>
                        <a:latin typeface="Calibri" panose="020F0502020204030204" pitchFamily="34" charset="0"/>
                      </a:endParaRPr>
                    </a:p>
                  </a:txBody>
                  <a:tcPr marL="7387" marR="7387" marT="7387" marB="35456" anchor="b"/>
                </a:tc>
                <a:tc>
                  <a:txBody>
                    <a:bodyPr/>
                    <a:lstStyle/>
                    <a:p>
                      <a:pPr algn="r" fontAlgn="b"/>
                      <a:r>
                        <a:rPr lang="it-IT" sz="1600" u="none" strike="noStrike">
                          <a:effectLst/>
                        </a:rPr>
                        <a:t>75.500,00</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r>
                        <a:rPr lang="it-IT" sz="1600" u="none" strike="noStrike">
                          <a:effectLst/>
                        </a:rPr>
                        <a:t>Totale a pareggio</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r" fontAlgn="b"/>
                      <a:r>
                        <a:rPr lang="it-IT" sz="1600" u="none" strike="noStrike">
                          <a:effectLst/>
                        </a:rPr>
                        <a:t>75.500,00</a:t>
                      </a:r>
                      <a:endParaRPr lang="it-IT" sz="1600" b="0" i="0" u="none" strike="noStrike">
                        <a:solidFill>
                          <a:srgbClr val="000000"/>
                        </a:solidFill>
                        <a:effectLst/>
                        <a:latin typeface="Calibri" panose="020F0502020204030204" pitchFamily="34" charset="0"/>
                      </a:endParaRPr>
                    </a:p>
                  </a:txBody>
                  <a:tcPr marL="7387" marR="7387" marT="7387" marB="35456" anchor="b"/>
                </a:tc>
                <a:extLst>
                  <a:ext uri="{0D108BD9-81ED-4DB2-BD59-A6C34878D82A}">
                    <a16:rowId xmlns:a16="http://schemas.microsoft.com/office/drawing/2014/main" val="214939919"/>
                  </a:ext>
                </a:extLst>
              </a:tr>
              <a:tr h="279213">
                <a:tc>
                  <a:txBody>
                    <a:bodyPr/>
                    <a:lstStyle/>
                    <a:p>
                      <a:pPr algn="l" fontAlgn="b"/>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r>
                        <a:rPr lang="it-IT" sz="1600" u="none" strike="noStrike">
                          <a:effectLst/>
                        </a:rPr>
                        <a:t>↗</a:t>
                      </a:r>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r>
                        <a:rPr lang="it-IT" sz="1600" u="none" strike="noStrike">
                          <a:effectLst/>
                        </a:rPr>
                        <a:t>↗</a:t>
                      </a:r>
                      <a:endParaRPr lang="it-IT" sz="1600" b="0" i="0" u="none" strike="noStrike">
                        <a:solidFill>
                          <a:srgbClr val="000000"/>
                        </a:solidFill>
                        <a:effectLst/>
                        <a:latin typeface="Calibri" panose="020F0502020204030204" pitchFamily="34" charset="0"/>
                      </a:endParaRPr>
                    </a:p>
                  </a:txBody>
                  <a:tcPr marL="7387" marR="7387" marT="7387" marB="35456" anchor="b"/>
                </a:tc>
                <a:extLst>
                  <a:ext uri="{0D108BD9-81ED-4DB2-BD59-A6C34878D82A}">
                    <a16:rowId xmlns:a16="http://schemas.microsoft.com/office/drawing/2014/main" val="912331817"/>
                  </a:ext>
                </a:extLst>
              </a:tr>
              <a:tr h="457968">
                <a:tc>
                  <a:txBody>
                    <a:bodyPr/>
                    <a:lstStyle/>
                    <a:p>
                      <a:pPr algn="l" fontAlgn="b"/>
                      <a:r>
                        <a:rPr lang="it-IT" sz="1300" u="none" strike="noStrike">
                          <a:effectLst/>
                        </a:rPr>
                        <a:t>Totale investimenti</a:t>
                      </a:r>
                      <a:endParaRPr lang="it-IT" sz="13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r>
                        <a:rPr lang="it-IT" sz="1300" u="none" strike="noStrike">
                          <a:effectLst/>
                        </a:rPr>
                        <a:t>Totale Fonti di finanziamento</a:t>
                      </a:r>
                      <a:endParaRPr lang="it-IT" sz="1300" b="0" i="0" u="none" strike="noStrike">
                        <a:solidFill>
                          <a:srgbClr val="000000"/>
                        </a:solidFill>
                        <a:effectLst/>
                        <a:latin typeface="Calibri" panose="020F0502020204030204" pitchFamily="34" charset="0"/>
                      </a:endParaRPr>
                    </a:p>
                  </a:txBody>
                  <a:tcPr marL="7387" marR="7387" marT="7387" marB="35456" anchor="b"/>
                </a:tc>
                <a:tc>
                  <a:txBody>
                    <a:bodyPr/>
                    <a:lstStyle/>
                    <a:p>
                      <a:pPr algn="l" fontAlgn="b"/>
                      <a:endParaRPr lang="it-IT" sz="1600" b="0" i="0" u="none" strike="noStrike" dirty="0">
                        <a:solidFill>
                          <a:srgbClr val="000000"/>
                        </a:solidFill>
                        <a:effectLst/>
                        <a:latin typeface="Calibri" panose="020F0502020204030204" pitchFamily="34" charset="0"/>
                      </a:endParaRPr>
                    </a:p>
                  </a:txBody>
                  <a:tcPr marL="7387" marR="7387" marT="7387" marB="35456" anchor="b"/>
                </a:tc>
                <a:extLst>
                  <a:ext uri="{0D108BD9-81ED-4DB2-BD59-A6C34878D82A}">
                    <a16:rowId xmlns:a16="http://schemas.microsoft.com/office/drawing/2014/main" val="1057080363"/>
                  </a:ext>
                </a:extLst>
              </a:tr>
            </a:tbl>
          </a:graphicData>
        </a:graphic>
      </p:graphicFrame>
    </p:spTree>
    <p:extLst>
      <p:ext uri="{BB962C8B-B14F-4D97-AF65-F5344CB8AC3E}">
        <p14:creationId xmlns:p14="http://schemas.microsoft.com/office/powerpoint/2010/main" val="2493156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algn="just"/>
            <a:r>
              <a:rPr lang="it-IT" dirty="0"/>
              <a:t>Capitale netto o proprio = capitale della proprietà</a:t>
            </a:r>
          </a:p>
          <a:p>
            <a:pPr algn="just"/>
            <a:r>
              <a:rPr lang="it-IT" dirty="0"/>
              <a:t>Totale dare = investimenti aziendali</a:t>
            </a:r>
          </a:p>
          <a:p>
            <a:pPr algn="just"/>
            <a:r>
              <a:rPr lang="it-IT" dirty="0"/>
              <a:t>Totale avere = fonti finanziarie </a:t>
            </a:r>
          </a:p>
          <a:p>
            <a:pPr algn="just"/>
            <a:r>
              <a:rPr lang="it-IT" dirty="0"/>
              <a:t>Le Fonti di finanziamento possono essere di 2 tipi:</a:t>
            </a:r>
          </a:p>
          <a:p>
            <a:pPr algn="just"/>
            <a:r>
              <a:rPr lang="it-IT" dirty="0"/>
              <a:t>Capitale proprio (fa capo ai proprietari)</a:t>
            </a:r>
          </a:p>
          <a:p>
            <a:pPr algn="just"/>
            <a:r>
              <a:rPr lang="it-IT" dirty="0"/>
              <a:t>Capitale di credito (debiti dell’azienda)</a:t>
            </a:r>
          </a:p>
          <a:p>
            <a:pPr marL="0" indent="0" algn="just">
              <a:buNone/>
            </a:pPr>
            <a:endParaRPr lang="it-IT" dirty="0"/>
          </a:p>
          <a:p>
            <a:pPr marL="0" indent="0" algn="just">
              <a:buNone/>
            </a:pPr>
            <a:endParaRPr lang="it-IT" dirty="0"/>
          </a:p>
          <a:p>
            <a:pPr marL="0" indent="0" algn="just">
              <a:buNone/>
            </a:pPr>
            <a:endParaRPr lang="it-IT" dirty="0"/>
          </a:p>
          <a:p>
            <a:pPr algn="just">
              <a:buFont typeface="Wingdings" panose="05000000000000000000" pitchFamily="2" charset="2"/>
              <a:buChar char="§"/>
            </a:pPr>
            <a:endParaRPr lang="it-IT" dirty="0"/>
          </a:p>
          <a:p>
            <a:pPr algn="just"/>
            <a:endParaRPr lang="it-IT" dirty="0"/>
          </a:p>
          <a:p>
            <a:pPr marL="0" indent="0" algn="just">
              <a:buNone/>
            </a:pPr>
            <a:endParaRPr lang="it-IT"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32</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37731870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algn="just"/>
            <a:r>
              <a:rPr lang="it-IT" dirty="0"/>
              <a:t>Se A &gt; P </a:t>
            </a:r>
          </a:p>
          <a:p>
            <a:pPr marL="0" indent="0" algn="just">
              <a:buNone/>
            </a:pPr>
            <a:r>
              <a:rPr lang="it-IT" dirty="0"/>
              <a:t>A-P= CAPITALE PROPRIO/ CAPITALE NETTO</a:t>
            </a:r>
          </a:p>
          <a:p>
            <a:pPr marL="0" indent="0" algn="just">
              <a:buNone/>
            </a:pPr>
            <a:endParaRPr lang="it-IT" dirty="0"/>
          </a:p>
          <a:p>
            <a:pPr algn="just"/>
            <a:r>
              <a:rPr lang="it-IT" dirty="0"/>
              <a:t>Se A &lt; P </a:t>
            </a:r>
          </a:p>
          <a:p>
            <a:pPr marL="0" indent="0" algn="just">
              <a:buNone/>
            </a:pPr>
            <a:r>
              <a:rPr lang="it-IT" dirty="0"/>
              <a:t>A-P= DEFICIT PATRIMONIALE O PASSIVO NETTO O PASSIVO SCOPERTO</a:t>
            </a:r>
          </a:p>
          <a:p>
            <a:pPr marL="0" indent="0" algn="just">
              <a:buNone/>
            </a:pPr>
            <a:endParaRPr lang="it-IT" dirty="0"/>
          </a:p>
          <a:p>
            <a:pPr marL="0" indent="0" algn="just">
              <a:buNone/>
            </a:pPr>
            <a:endParaRPr lang="it-IT" dirty="0"/>
          </a:p>
          <a:p>
            <a:pPr marL="0" indent="0" algn="just">
              <a:buNone/>
            </a:pPr>
            <a:endParaRPr lang="it-IT" dirty="0"/>
          </a:p>
          <a:p>
            <a:pPr algn="just">
              <a:buFont typeface="Wingdings" panose="05000000000000000000" pitchFamily="2" charset="2"/>
              <a:buChar char="§"/>
            </a:pPr>
            <a:endParaRPr lang="it-IT" dirty="0"/>
          </a:p>
          <a:p>
            <a:pPr algn="just"/>
            <a:endParaRPr lang="it-IT" dirty="0"/>
          </a:p>
          <a:p>
            <a:pPr marL="0" indent="0" algn="just">
              <a:buNone/>
            </a:pPr>
            <a:endParaRPr lang="it-IT"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33</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781626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85000" lnSpcReduction="20000"/>
          </a:bodyPr>
          <a:lstStyle/>
          <a:p>
            <a:pPr algn="just"/>
            <a:r>
              <a:rPr lang="it-IT" dirty="0"/>
              <a:t>Lo schema obbligatorio di </a:t>
            </a:r>
            <a:r>
              <a:rPr lang="it-IT" b="1" dirty="0"/>
              <a:t>Stato Patrimoniale</a:t>
            </a:r>
            <a:r>
              <a:rPr lang="it-IT" dirty="0"/>
              <a:t> è previsto dall’articolo 2424 del codice civile. Lo Stato Patrimoniale consente di valutare la situazione patrimoniale e finanziaria dell’azienda.</a:t>
            </a:r>
          </a:p>
          <a:p>
            <a:pPr algn="just"/>
            <a:r>
              <a:rPr lang="it-IT" dirty="0"/>
              <a:t>Lo Stato Patrimoniale del bilancio di esercizio ha uno schema a sezioni contrapposte rappresentate da:</a:t>
            </a:r>
          </a:p>
          <a:p>
            <a:pPr algn="just"/>
            <a:r>
              <a:rPr lang="it-IT" b="1" dirty="0"/>
              <a:t>Attivo</a:t>
            </a:r>
            <a:r>
              <a:rPr lang="it-IT" dirty="0"/>
              <a:t>, ovvero l’insieme degli elementi patrimoniali e finanziari che consentono lo svolgimento dell’attività aziendale; </a:t>
            </a:r>
            <a:r>
              <a:rPr lang="it-IT" dirty="0">
                <a:sym typeface="Wingdings" panose="05000000000000000000" pitchFamily="2" charset="2"/>
              </a:rPr>
              <a:t> INVESTIMENTI</a:t>
            </a:r>
            <a:endParaRPr lang="it-IT" dirty="0"/>
          </a:p>
          <a:p>
            <a:pPr algn="just"/>
            <a:r>
              <a:rPr lang="it-IT" b="1" dirty="0"/>
              <a:t>Passivo</a:t>
            </a:r>
            <a:r>
              <a:rPr lang="it-IT" dirty="0"/>
              <a:t>, ovvero l’insieme delle fonti di capitale proprio e di capitale di terzi che consentono all’azienda di investire nell’acquisizione dei beni strumentali necessari allo svolgimento dell’attività aziendale. </a:t>
            </a:r>
            <a:r>
              <a:rPr lang="it-IT" dirty="0">
                <a:sym typeface="Wingdings" panose="05000000000000000000" pitchFamily="2" charset="2"/>
              </a:rPr>
              <a:t> FONTI DI FINANZIAMENTO</a:t>
            </a:r>
            <a:endParaRPr lang="it-IT" dirty="0"/>
          </a:p>
          <a:p>
            <a:pPr marL="0" indent="0" algn="just">
              <a:buNone/>
            </a:pPr>
            <a:endParaRPr lang="it-IT"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34</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3975292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Lo Stato Patrimoniale consente di esprimere un giudizio circa la struttura patrimoniale e la situazione finanziaria dell’azienda considerata.</a:t>
            </a:r>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35</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498405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r>
              <a:rPr lang="it-IT" dirty="0"/>
              <a:t>Ecco lo schema di sintesi con le principali voci del prospetto a sezioni contrapposte di Stato Patrimoniale previsto dall’articolo 2424 del codice civile:</a:t>
            </a:r>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36</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8551949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37</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graphicFrame>
        <p:nvGraphicFramePr>
          <p:cNvPr id="5" name="Tabella 4"/>
          <p:cNvGraphicFramePr>
            <a:graphicFrameLocks noGrp="1"/>
          </p:cNvGraphicFramePr>
          <p:nvPr>
            <p:extLst>
              <p:ext uri="{D42A27DB-BD31-4B8C-83A1-F6EECF244321}">
                <p14:modId xmlns:p14="http://schemas.microsoft.com/office/powerpoint/2010/main" val="2126688148"/>
              </p:ext>
            </p:extLst>
          </p:nvPr>
        </p:nvGraphicFramePr>
        <p:xfrm>
          <a:off x="942535" y="1979613"/>
          <a:ext cx="6175717" cy="4106943"/>
        </p:xfrm>
        <a:graphic>
          <a:graphicData uri="http://schemas.openxmlformats.org/drawingml/2006/table">
            <a:tbl>
              <a:tblPr>
                <a:tableStyleId>{5C22544A-7EE6-4342-B048-85BDC9FD1C3A}</a:tableStyleId>
              </a:tblPr>
              <a:tblGrid>
                <a:gridCol w="3302890">
                  <a:extLst>
                    <a:ext uri="{9D8B030D-6E8A-4147-A177-3AD203B41FA5}">
                      <a16:colId xmlns:a16="http://schemas.microsoft.com/office/drawing/2014/main" val="2481630669"/>
                    </a:ext>
                  </a:extLst>
                </a:gridCol>
                <a:gridCol w="2872827">
                  <a:extLst>
                    <a:ext uri="{9D8B030D-6E8A-4147-A177-3AD203B41FA5}">
                      <a16:colId xmlns:a16="http://schemas.microsoft.com/office/drawing/2014/main" val="954042952"/>
                    </a:ext>
                  </a:extLst>
                </a:gridCol>
              </a:tblGrid>
              <a:tr h="313217">
                <a:tc>
                  <a:txBody>
                    <a:bodyPr/>
                    <a:lstStyle/>
                    <a:p>
                      <a:pPr algn="l" fontAlgn="b"/>
                      <a:r>
                        <a:rPr lang="it-IT" sz="1200" u="none" strike="noStrike">
                          <a:effectLst/>
                        </a:rPr>
                        <a:t>ATTIVO</a:t>
                      </a:r>
                      <a:endParaRPr lang="it-IT" sz="1200" b="1" i="0" u="none" strike="noStrike">
                        <a:solidFill>
                          <a:srgbClr val="FFFFFF"/>
                        </a:solidFill>
                        <a:effectLst/>
                        <a:latin typeface="Arial" panose="020B0604020202020204" pitchFamily="34" charset="0"/>
                      </a:endParaRPr>
                    </a:p>
                  </a:txBody>
                  <a:tcPr marL="9525" marR="9525" marT="9525" anchor="b"/>
                </a:tc>
                <a:tc>
                  <a:txBody>
                    <a:bodyPr/>
                    <a:lstStyle/>
                    <a:p>
                      <a:pPr algn="l" fontAlgn="b"/>
                      <a:r>
                        <a:rPr lang="it-IT" sz="1200" u="none" strike="noStrike">
                          <a:effectLst/>
                        </a:rPr>
                        <a:t>PASSIVO</a:t>
                      </a:r>
                      <a:endParaRPr lang="it-IT" sz="1200" b="1" i="0" u="none" strike="noStrike">
                        <a:solidFill>
                          <a:srgbClr val="FFFFFF"/>
                        </a:solidFill>
                        <a:effectLst/>
                        <a:latin typeface="Arial" panose="020B0604020202020204" pitchFamily="34" charset="0"/>
                      </a:endParaRPr>
                    </a:p>
                  </a:txBody>
                  <a:tcPr marL="9525" marR="9525" marT="9525" anchor="b"/>
                </a:tc>
                <a:extLst>
                  <a:ext uri="{0D108BD9-81ED-4DB2-BD59-A6C34878D82A}">
                    <a16:rowId xmlns:a16="http://schemas.microsoft.com/office/drawing/2014/main" val="3853328226"/>
                  </a:ext>
                </a:extLst>
              </a:tr>
              <a:tr h="553768">
                <a:tc>
                  <a:txBody>
                    <a:bodyPr/>
                    <a:lstStyle/>
                    <a:p>
                      <a:pPr algn="l" fontAlgn="b"/>
                      <a:r>
                        <a:rPr lang="it-IT" sz="1200" u="none" strike="noStrike">
                          <a:effectLst/>
                        </a:rPr>
                        <a:t>A Crediti verso soci per versamenti ancora dovuti</a:t>
                      </a:r>
                      <a:endParaRPr lang="it-IT" sz="1200" b="0" i="0" u="none" strike="noStrike">
                        <a:solidFill>
                          <a:srgbClr val="555555"/>
                        </a:solidFill>
                        <a:effectLst/>
                        <a:latin typeface="Arial" panose="020B0604020202020204" pitchFamily="34" charset="0"/>
                      </a:endParaRPr>
                    </a:p>
                  </a:txBody>
                  <a:tcPr marL="9525" marR="9525" marT="9525" anchor="b"/>
                </a:tc>
                <a:tc>
                  <a:txBody>
                    <a:bodyPr/>
                    <a:lstStyle/>
                    <a:p>
                      <a:pPr algn="l" fontAlgn="b"/>
                      <a:r>
                        <a:rPr lang="it-IT" sz="1200" u="none" strike="noStrike">
                          <a:effectLst/>
                        </a:rPr>
                        <a:t>A Patrimonio netto</a:t>
                      </a:r>
                      <a:endParaRPr lang="it-IT" sz="1200" b="0" i="0" u="none" strike="noStrike">
                        <a:solidFill>
                          <a:srgbClr val="555555"/>
                        </a:solidFill>
                        <a:effectLst/>
                        <a:latin typeface="Arial" panose="020B0604020202020204" pitchFamily="34" charset="0"/>
                      </a:endParaRPr>
                    </a:p>
                  </a:txBody>
                  <a:tcPr marL="9525" marR="9525" marT="9525" anchor="b"/>
                </a:tc>
                <a:extLst>
                  <a:ext uri="{0D108BD9-81ED-4DB2-BD59-A6C34878D82A}">
                    <a16:rowId xmlns:a16="http://schemas.microsoft.com/office/drawing/2014/main" val="494458645"/>
                  </a:ext>
                </a:extLst>
              </a:tr>
              <a:tr h="313217">
                <a:tc>
                  <a:txBody>
                    <a:bodyPr/>
                    <a:lstStyle/>
                    <a:p>
                      <a:pPr algn="l" fontAlgn="b"/>
                      <a:r>
                        <a:rPr lang="it-IT" sz="1200" u="none" strike="noStrike">
                          <a:effectLst/>
                        </a:rPr>
                        <a:t>B Immobilizzazioni</a:t>
                      </a:r>
                      <a:endParaRPr lang="it-IT" sz="1200" b="0" i="0" u="none" strike="noStrike">
                        <a:solidFill>
                          <a:srgbClr val="555555"/>
                        </a:solidFill>
                        <a:effectLst/>
                        <a:latin typeface="Arial" panose="020B0604020202020204" pitchFamily="34" charset="0"/>
                      </a:endParaRPr>
                    </a:p>
                  </a:txBody>
                  <a:tcPr marL="9525" marR="9525" marT="9525" anchor="b"/>
                </a:tc>
                <a:tc>
                  <a:txBody>
                    <a:bodyPr/>
                    <a:lstStyle/>
                    <a:p>
                      <a:pPr algn="l" fontAlgn="b"/>
                      <a:r>
                        <a:rPr lang="it-IT" sz="1200" u="none" strike="noStrike">
                          <a:effectLst/>
                        </a:rPr>
                        <a:t>B Fondi per rischi ed oneri</a:t>
                      </a:r>
                      <a:endParaRPr lang="it-IT" sz="1200" b="0" i="0" u="none" strike="noStrike">
                        <a:solidFill>
                          <a:srgbClr val="555555"/>
                        </a:solidFill>
                        <a:effectLst/>
                        <a:latin typeface="Arial" panose="020B0604020202020204" pitchFamily="34" charset="0"/>
                      </a:endParaRPr>
                    </a:p>
                  </a:txBody>
                  <a:tcPr marL="9525" marR="9525" marT="9525" anchor="b"/>
                </a:tc>
                <a:extLst>
                  <a:ext uri="{0D108BD9-81ED-4DB2-BD59-A6C34878D82A}">
                    <a16:rowId xmlns:a16="http://schemas.microsoft.com/office/drawing/2014/main" val="1139167096"/>
                  </a:ext>
                </a:extLst>
              </a:tr>
              <a:tr h="313217">
                <a:tc>
                  <a:txBody>
                    <a:bodyPr/>
                    <a:lstStyle/>
                    <a:p>
                      <a:pPr algn="l" fontAlgn="b"/>
                      <a:r>
                        <a:rPr lang="it-IT" sz="1200" u="none" strike="noStrike">
                          <a:effectLst/>
                        </a:rPr>
                        <a:t>I - Immobilizzazioni immateriali</a:t>
                      </a:r>
                      <a:endParaRPr lang="it-IT" sz="1200" b="0" i="0" u="none" strike="noStrike">
                        <a:solidFill>
                          <a:srgbClr val="555555"/>
                        </a:solidFill>
                        <a:effectLst/>
                        <a:latin typeface="Arial" panose="020B0604020202020204" pitchFamily="34" charset="0"/>
                      </a:endParaRPr>
                    </a:p>
                  </a:txBody>
                  <a:tcPr marL="9525" marR="9525" marT="9525" anchor="b"/>
                </a:tc>
                <a:tc>
                  <a:txBody>
                    <a:bodyPr/>
                    <a:lstStyle/>
                    <a:p>
                      <a:pPr algn="l" fontAlgn="b"/>
                      <a:r>
                        <a:rPr lang="it-IT" sz="1200" u="none" strike="noStrike">
                          <a:effectLst/>
                        </a:rPr>
                        <a:t>C Trattamento di fine rapporto</a:t>
                      </a:r>
                      <a:endParaRPr lang="it-IT" sz="1200" b="0" i="0" u="none" strike="noStrike">
                        <a:solidFill>
                          <a:srgbClr val="555555"/>
                        </a:solidFill>
                        <a:effectLst/>
                        <a:latin typeface="Arial" panose="020B0604020202020204" pitchFamily="34" charset="0"/>
                      </a:endParaRPr>
                    </a:p>
                  </a:txBody>
                  <a:tcPr marL="9525" marR="9525" marT="9525" anchor="b"/>
                </a:tc>
                <a:extLst>
                  <a:ext uri="{0D108BD9-81ED-4DB2-BD59-A6C34878D82A}">
                    <a16:rowId xmlns:a16="http://schemas.microsoft.com/office/drawing/2014/main" val="2189801627"/>
                  </a:ext>
                </a:extLst>
              </a:tr>
              <a:tr h="313217">
                <a:tc>
                  <a:txBody>
                    <a:bodyPr/>
                    <a:lstStyle/>
                    <a:p>
                      <a:pPr algn="l" fontAlgn="b"/>
                      <a:r>
                        <a:rPr lang="it-IT" sz="1200" u="none" strike="noStrike">
                          <a:effectLst/>
                        </a:rPr>
                        <a:t>II - Immobilizzazioni materiali</a:t>
                      </a:r>
                      <a:endParaRPr lang="it-IT" sz="1200" b="0" i="0" u="none" strike="noStrike">
                        <a:solidFill>
                          <a:srgbClr val="555555"/>
                        </a:solidFill>
                        <a:effectLst/>
                        <a:latin typeface="Arial" panose="020B0604020202020204" pitchFamily="34" charset="0"/>
                      </a:endParaRPr>
                    </a:p>
                  </a:txBody>
                  <a:tcPr marL="9525" marR="9525" marT="9525" anchor="b"/>
                </a:tc>
                <a:tc>
                  <a:txBody>
                    <a:bodyPr/>
                    <a:lstStyle/>
                    <a:p>
                      <a:pPr algn="l" fontAlgn="b"/>
                      <a:r>
                        <a:rPr lang="it-IT" sz="1200" u="none" strike="noStrike">
                          <a:effectLst/>
                        </a:rPr>
                        <a:t>D Debiti</a:t>
                      </a:r>
                      <a:endParaRPr lang="it-IT" sz="1200" b="0" i="0" u="none" strike="noStrike">
                        <a:solidFill>
                          <a:srgbClr val="555555"/>
                        </a:solidFill>
                        <a:effectLst/>
                        <a:latin typeface="Arial" panose="020B0604020202020204" pitchFamily="34" charset="0"/>
                      </a:endParaRPr>
                    </a:p>
                  </a:txBody>
                  <a:tcPr marL="9525" marR="9525" marT="9525" anchor="b"/>
                </a:tc>
                <a:extLst>
                  <a:ext uri="{0D108BD9-81ED-4DB2-BD59-A6C34878D82A}">
                    <a16:rowId xmlns:a16="http://schemas.microsoft.com/office/drawing/2014/main" val="1254520171"/>
                  </a:ext>
                </a:extLst>
              </a:tr>
              <a:tr h="313217">
                <a:tc>
                  <a:txBody>
                    <a:bodyPr/>
                    <a:lstStyle/>
                    <a:p>
                      <a:pPr algn="l" fontAlgn="b"/>
                      <a:r>
                        <a:rPr lang="it-IT" sz="1200" u="none" strike="noStrike" dirty="0">
                          <a:effectLst/>
                        </a:rPr>
                        <a:t>III - Immobilizzazioni finanziarie</a:t>
                      </a:r>
                      <a:endParaRPr lang="it-IT" sz="1200" b="0" i="0" u="none" strike="noStrike" dirty="0">
                        <a:solidFill>
                          <a:srgbClr val="555555"/>
                        </a:solidFill>
                        <a:effectLst/>
                        <a:latin typeface="Arial" panose="020B0604020202020204" pitchFamily="34" charset="0"/>
                      </a:endParaRPr>
                    </a:p>
                  </a:txBody>
                  <a:tcPr marL="9525" marR="9525" marT="9525" anchor="b"/>
                </a:tc>
                <a:tc>
                  <a:txBody>
                    <a:bodyPr/>
                    <a:lstStyle/>
                    <a:p>
                      <a:pPr algn="l" fontAlgn="b"/>
                      <a:r>
                        <a:rPr lang="it-IT" sz="1200" u="none" strike="noStrike">
                          <a:effectLst/>
                        </a:rPr>
                        <a:t>E Ratei e risconti passivi</a:t>
                      </a:r>
                      <a:endParaRPr lang="it-IT" sz="1200" b="0" i="0" u="none" strike="noStrike">
                        <a:solidFill>
                          <a:srgbClr val="555555"/>
                        </a:solidFill>
                        <a:effectLst/>
                        <a:latin typeface="Arial" panose="020B0604020202020204" pitchFamily="34" charset="0"/>
                      </a:endParaRPr>
                    </a:p>
                  </a:txBody>
                  <a:tcPr marL="9525" marR="9525" marT="9525" anchor="b"/>
                </a:tc>
                <a:extLst>
                  <a:ext uri="{0D108BD9-81ED-4DB2-BD59-A6C34878D82A}">
                    <a16:rowId xmlns:a16="http://schemas.microsoft.com/office/drawing/2014/main" val="3906446534"/>
                  </a:ext>
                </a:extLst>
              </a:tr>
              <a:tr h="313217">
                <a:tc>
                  <a:txBody>
                    <a:bodyPr/>
                    <a:lstStyle/>
                    <a:p>
                      <a:pPr algn="l" fontAlgn="b"/>
                      <a:r>
                        <a:rPr lang="it-IT" sz="1200" u="none" strike="noStrike">
                          <a:effectLst/>
                        </a:rPr>
                        <a:t>C Attivo circolante</a:t>
                      </a:r>
                      <a:endParaRPr lang="it-IT" sz="1200" b="0" i="0" u="none" strike="noStrike">
                        <a:solidFill>
                          <a:srgbClr val="555555"/>
                        </a:solidFill>
                        <a:effectLst/>
                        <a:latin typeface="Arial" panose="020B0604020202020204" pitchFamily="34" charset="0"/>
                      </a:endParaRPr>
                    </a:p>
                  </a:txBody>
                  <a:tcPr marL="9525" marR="9525" marT="9525"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778787505"/>
                  </a:ext>
                </a:extLst>
              </a:tr>
              <a:tr h="313217">
                <a:tc>
                  <a:txBody>
                    <a:bodyPr/>
                    <a:lstStyle/>
                    <a:p>
                      <a:pPr algn="l" fontAlgn="b"/>
                      <a:r>
                        <a:rPr lang="it-IT" sz="1200" u="none" strike="noStrike">
                          <a:effectLst/>
                        </a:rPr>
                        <a:t>I - Rimanenze</a:t>
                      </a:r>
                      <a:endParaRPr lang="it-IT" sz="1200" b="0" i="0" u="none" strike="noStrike">
                        <a:solidFill>
                          <a:srgbClr val="555555"/>
                        </a:solidFill>
                        <a:effectLst/>
                        <a:latin typeface="Arial" panose="020B0604020202020204" pitchFamily="34" charset="0"/>
                      </a:endParaRPr>
                    </a:p>
                  </a:txBody>
                  <a:tcPr marL="9525" marR="9525" marT="9525"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75183079"/>
                  </a:ext>
                </a:extLst>
              </a:tr>
              <a:tr h="313217">
                <a:tc>
                  <a:txBody>
                    <a:bodyPr/>
                    <a:lstStyle/>
                    <a:p>
                      <a:pPr algn="l" fontAlgn="b"/>
                      <a:r>
                        <a:rPr lang="it-IT" sz="1200" u="none" strike="noStrike">
                          <a:effectLst/>
                        </a:rPr>
                        <a:t>II - Crediti</a:t>
                      </a:r>
                      <a:endParaRPr lang="it-IT" sz="1200" b="0" i="0" u="none" strike="noStrike">
                        <a:solidFill>
                          <a:srgbClr val="555555"/>
                        </a:solidFill>
                        <a:effectLst/>
                        <a:latin typeface="Arial" panose="020B0604020202020204" pitchFamily="34" charset="0"/>
                      </a:endParaRPr>
                    </a:p>
                  </a:txBody>
                  <a:tcPr marL="9525" marR="9525" marT="9525"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3013659306"/>
                  </a:ext>
                </a:extLst>
              </a:tr>
              <a:tr h="313217">
                <a:tc>
                  <a:txBody>
                    <a:bodyPr/>
                    <a:lstStyle/>
                    <a:p>
                      <a:pPr algn="l" fontAlgn="b"/>
                      <a:r>
                        <a:rPr lang="it-IT" sz="1200" u="none" strike="noStrike" dirty="0">
                          <a:effectLst/>
                        </a:rPr>
                        <a:t>III - Attività finanziarie che non costituiscono immobilizzazioni</a:t>
                      </a:r>
                      <a:endParaRPr lang="it-IT" sz="1200" b="0" i="0" u="none" strike="noStrike" dirty="0">
                        <a:solidFill>
                          <a:srgbClr val="555555"/>
                        </a:solidFill>
                        <a:effectLst/>
                        <a:latin typeface="Arial" panose="020B0604020202020204" pitchFamily="34" charset="0"/>
                      </a:endParaRPr>
                    </a:p>
                  </a:txBody>
                  <a:tcPr marL="9525" marR="9525" marT="9525"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1708071266"/>
                  </a:ext>
                </a:extLst>
              </a:tr>
              <a:tr h="313217">
                <a:tc>
                  <a:txBody>
                    <a:bodyPr/>
                    <a:lstStyle/>
                    <a:p>
                      <a:pPr algn="l" fontAlgn="b"/>
                      <a:r>
                        <a:rPr lang="it-IT" sz="1200" u="none" strike="noStrike" dirty="0">
                          <a:effectLst/>
                        </a:rPr>
                        <a:t>IV - Disponibilità liquide</a:t>
                      </a:r>
                      <a:endParaRPr lang="it-IT" sz="1200" b="0" i="0" u="none" strike="noStrike" dirty="0">
                        <a:solidFill>
                          <a:srgbClr val="555555"/>
                        </a:solidFill>
                        <a:effectLst/>
                        <a:latin typeface="Arial" panose="020B0604020202020204" pitchFamily="34" charset="0"/>
                      </a:endParaRPr>
                    </a:p>
                  </a:txBody>
                  <a:tcPr marL="9525" marR="9525" marT="9525" anchor="b"/>
                </a:tc>
                <a:tc>
                  <a:txBody>
                    <a:bodyPr/>
                    <a:lstStyle/>
                    <a:p>
                      <a:pPr algn="l" fontAlgn="b"/>
                      <a:endParaRPr lang="it-IT" sz="1100" b="0" i="0" u="none" strike="noStrike">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2265351427"/>
                  </a:ext>
                </a:extLst>
              </a:tr>
              <a:tr h="313217">
                <a:tc>
                  <a:txBody>
                    <a:bodyPr/>
                    <a:lstStyle/>
                    <a:p>
                      <a:pPr algn="l" fontAlgn="b"/>
                      <a:r>
                        <a:rPr lang="it-IT" sz="1200" u="none" strike="noStrike" dirty="0">
                          <a:effectLst/>
                        </a:rPr>
                        <a:t>D Ratei e risconti attivi</a:t>
                      </a:r>
                      <a:endParaRPr lang="it-IT" sz="1200" b="0" i="0" u="none" strike="noStrike" dirty="0">
                        <a:solidFill>
                          <a:srgbClr val="555555"/>
                        </a:solidFill>
                        <a:effectLst/>
                        <a:latin typeface="Arial" panose="020B0604020202020204" pitchFamily="34" charset="0"/>
                      </a:endParaRPr>
                    </a:p>
                  </a:txBody>
                  <a:tcPr marL="9525" marR="9525" marT="9525" anchor="b"/>
                </a:tc>
                <a:tc>
                  <a:txBody>
                    <a:bodyPr/>
                    <a:lstStyle/>
                    <a:p>
                      <a:pPr algn="l" fontAlgn="b"/>
                      <a:endParaRPr lang="it-IT" sz="1100" b="0" i="0" u="none" strike="noStrike" dirty="0">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495241957"/>
                  </a:ext>
                </a:extLst>
              </a:tr>
            </a:tbl>
          </a:graphicData>
        </a:graphic>
      </p:graphicFrame>
    </p:spTree>
    <p:extLst>
      <p:ext uri="{BB962C8B-B14F-4D97-AF65-F5344CB8AC3E}">
        <p14:creationId xmlns:p14="http://schemas.microsoft.com/office/powerpoint/2010/main" val="26462872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 </a:t>
            </a:r>
            <a:br>
              <a:rPr lang="it-IT" sz="3200" dirty="0"/>
            </a:br>
            <a:br>
              <a:rPr lang="it-IT" sz="3000" dirty="0"/>
            </a:br>
            <a:br>
              <a:rPr lang="it-IT" sz="3000" dirty="0"/>
            </a:br>
            <a:r>
              <a:rPr lang="it-IT" sz="3000" dirty="0"/>
              <a:t>ATTIVO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b="1" dirty="0"/>
              <a:t>Crediti verso soci per versamenti ancora dovuti</a:t>
            </a:r>
            <a:r>
              <a:rPr lang="it-IT" dirty="0"/>
              <a:t> </a:t>
            </a:r>
          </a:p>
          <a:p>
            <a:pPr marL="0" indent="0" algn="just">
              <a:buNone/>
            </a:pPr>
            <a:r>
              <a:rPr lang="it-IT" dirty="0"/>
              <a:t>Sono i crediti che la società vanta nei confronti dei propri soci o azionisti per conferimenti in denaro deliberati e sottoscritti, ma non ancora versati. Può trattarsi:</a:t>
            </a:r>
          </a:p>
          <a:p>
            <a:pPr algn="just">
              <a:buFontTx/>
              <a:buChar char="-"/>
            </a:pPr>
            <a:r>
              <a:rPr lang="it-IT" dirty="0"/>
              <a:t>di conferimenti deliberati in sede di costituzione della società;</a:t>
            </a:r>
          </a:p>
          <a:p>
            <a:pPr algn="just">
              <a:buFontTx/>
              <a:buChar char="-"/>
            </a:pPr>
            <a:r>
              <a:rPr lang="it-IT" dirty="0"/>
              <a:t>di conferimenti deliberati in fase di aumento del capitale sociale.</a:t>
            </a: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38</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17289027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 </a:t>
            </a:r>
            <a:br>
              <a:rPr lang="it-IT" sz="3200" dirty="0"/>
            </a:br>
            <a:br>
              <a:rPr lang="it-IT" sz="3000" dirty="0"/>
            </a:br>
            <a:br>
              <a:rPr lang="it-IT" sz="3000" dirty="0"/>
            </a:br>
            <a:r>
              <a:rPr lang="it-IT" sz="3000" dirty="0"/>
              <a:t>ATTIVO</a:t>
            </a:r>
          </a:p>
        </p:txBody>
      </p:sp>
      <p:sp>
        <p:nvSpPr>
          <p:cNvPr id="3" name="Segnaposto contenuto 2"/>
          <p:cNvSpPr>
            <a:spLocks noGrp="1"/>
          </p:cNvSpPr>
          <p:nvPr>
            <p:ph idx="1"/>
          </p:nvPr>
        </p:nvSpPr>
        <p:spPr>
          <a:xfrm>
            <a:off x="457199" y="2209800"/>
            <a:ext cx="6508377" cy="3916363"/>
          </a:xfrm>
        </p:spPr>
        <p:txBody>
          <a:bodyPr>
            <a:normAutofit fontScale="85000" lnSpcReduction="10000"/>
          </a:bodyPr>
          <a:lstStyle/>
          <a:p>
            <a:pPr marL="0" indent="0" algn="just">
              <a:buNone/>
            </a:pPr>
            <a:r>
              <a:rPr lang="it-IT" b="1" dirty="0"/>
              <a:t>Crediti verso soci per versamenti ancora dovuti (art. 2342 C.c.)</a:t>
            </a:r>
          </a:p>
          <a:p>
            <a:pPr marL="0" indent="0" algn="just">
              <a:buNone/>
            </a:pPr>
            <a:r>
              <a:rPr lang="it-IT" i="1" dirty="0"/>
              <a:t>Se nell'atto costitutivo non è stabilito diversamente, il conferimento deve farsi in danaro.</a:t>
            </a:r>
          </a:p>
          <a:p>
            <a:pPr marL="0" indent="0" algn="just">
              <a:buNone/>
            </a:pPr>
            <a:r>
              <a:rPr lang="it-IT" i="1" dirty="0"/>
              <a:t>Alla sottoscrizione dell'atto costitutivo deve essere versato presso una banca almeno il venticinque per cento dei conferimenti in danaro o, nel caso di costituzione con atto unilaterale, il loro intero ammontare.</a:t>
            </a:r>
          </a:p>
          <a:p>
            <a:pPr algn="just"/>
            <a:r>
              <a:rPr lang="it-IT" i="1" dirty="0"/>
              <a:t>Se viene meno la pluralità dei soci, i versamenti ancora dovuti devono essere effettuati entro novanta giorni.</a:t>
            </a:r>
            <a:endParaRPr lang="it-IT" dirty="0"/>
          </a:p>
          <a:p>
            <a:pPr algn="just"/>
            <a:r>
              <a:rPr lang="it-IT" i="1" dirty="0"/>
              <a:t>Non possono formare oggetto di conferimento le prestazioni di opera o di servizi.</a:t>
            </a: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39</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1101497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algn="ctr">
              <a:buFont typeface="Wingdings" panose="05000000000000000000" pitchFamily="2" charset="2"/>
              <a:buChar char="§"/>
            </a:pPr>
            <a:r>
              <a:rPr lang="it-IT" b="1" dirty="0"/>
              <a:t>CHE COS’E’ IL BILANCIO D’ESERCIZIO?</a:t>
            </a:r>
          </a:p>
          <a:p>
            <a:pPr marL="0" indent="0" algn="just">
              <a:buNone/>
            </a:pPr>
            <a:endParaRPr lang="it-IT" dirty="0"/>
          </a:p>
          <a:p>
            <a:pPr marL="0" indent="0" algn="just">
              <a:buNone/>
            </a:pPr>
            <a:r>
              <a:rPr lang="it-IT" dirty="0"/>
              <a:t>Il bilancio d’esercizio è il documento che deriva dalla contabilità aziendale e rappresenta la situazione patrimoniale  finanziaria e  il risultato  economico di un’impresa in funzionamento  al termine di un determinato intervallo di tempo definito dell’esercizio amministrativo. </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377268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 </a:t>
            </a:r>
            <a:br>
              <a:rPr lang="it-IT" sz="3200" dirty="0"/>
            </a:br>
            <a:br>
              <a:rPr lang="it-IT" sz="3000" dirty="0"/>
            </a:br>
            <a:br>
              <a:rPr lang="it-IT" sz="3000" dirty="0"/>
            </a:br>
            <a:r>
              <a:rPr lang="it-IT" sz="3000" dirty="0"/>
              <a:t>ATTIVO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b="1" dirty="0"/>
              <a:t>Crediti verso soci per versamenti ancora dovuti </a:t>
            </a:r>
          </a:p>
          <a:p>
            <a:pPr marL="0" indent="0" algn="just">
              <a:buNone/>
            </a:pPr>
            <a:r>
              <a:rPr lang="it-IT" i="1" dirty="0"/>
              <a:t>Il rischio delle cose conferite in godimento resta a carico del socio che le ha conferite.</a:t>
            </a:r>
          </a:p>
          <a:p>
            <a:pPr marL="0" indent="0" algn="just">
              <a:buNone/>
            </a:pPr>
            <a:r>
              <a:rPr lang="it-IT" i="1" dirty="0"/>
              <a:t>Il socio che ha conferito un credito risponde della insolvenza del debitore, nei limiti indicati del credito ceduto (art. 1267  C.c.) per il caso di assunzione convenzionale della garanzia.</a:t>
            </a: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40</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3583484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ATTIVO IMMOBILIZZATO</a:t>
            </a:r>
          </a:p>
        </p:txBody>
      </p:sp>
      <p:sp>
        <p:nvSpPr>
          <p:cNvPr id="3" name="Segnaposto contenuto 2"/>
          <p:cNvSpPr>
            <a:spLocks noGrp="1"/>
          </p:cNvSpPr>
          <p:nvPr>
            <p:ph idx="1"/>
          </p:nvPr>
        </p:nvSpPr>
        <p:spPr>
          <a:xfrm>
            <a:off x="457199" y="2209800"/>
            <a:ext cx="6508377" cy="3916363"/>
          </a:xfrm>
        </p:spPr>
        <p:txBody>
          <a:bodyPr>
            <a:normAutofit fontScale="70000" lnSpcReduction="20000"/>
          </a:bodyPr>
          <a:lstStyle/>
          <a:p>
            <a:r>
              <a:rPr lang="it-IT" dirty="0"/>
              <a:t>Le immobilizzazioni  sono beni/costi che non esauriscono la loro utilità in un solo periodo amministrativo, ma manifestano i benefici economici in un arco temporale di più esercizi. </a:t>
            </a:r>
          </a:p>
          <a:p>
            <a:pPr algn="just"/>
            <a:r>
              <a:rPr lang="it-IT" dirty="0"/>
              <a:t>Si tratta di elementi del capitale che, di norma, sono destinati a restare all’interno dell’impresa per lunghi periodi di tempo. I capitali impiegati nel loro acquisto o nella loro produzione sono destinati a rimanere investiti in essi in modo duraturo e il disinvestimento, che avviene in genere con la  vendita, </a:t>
            </a:r>
            <a:r>
              <a:rPr lang="it-IT" i="1" dirty="0"/>
              <a:t>non </a:t>
            </a:r>
            <a:r>
              <a:rPr lang="it-IT" dirty="0"/>
              <a:t>può verificarsi in modo </a:t>
            </a:r>
            <a:r>
              <a:rPr lang="it-IT" i="1" dirty="0"/>
              <a:t>rapido </a:t>
            </a:r>
            <a:r>
              <a:rPr lang="it-IT" dirty="0"/>
              <a:t>ed </a:t>
            </a:r>
            <a:r>
              <a:rPr lang="it-IT" i="1" dirty="0"/>
              <a:t>economico</a:t>
            </a:r>
            <a:r>
              <a:rPr lang="it-IT" dirty="0"/>
              <a:t>.</a:t>
            </a:r>
          </a:p>
          <a:p>
            <a:pPr marL="0" indent="0">
              <a:buNone/>
            </a:pPr>
            <a:r>
              <a:rPr lang="it-IT" dirty="0"/>
              <a:t>Le immobilizzazioni si distinguono in:</a:t>
            </a:r>
          </a:p>
          <a:p>
            <a:r>
              <a:rPr lang="it-IT" dirty="0"/>
              <a:t>immobilizzazioni materiali;</a:t>
            </a:r>
          </a:p>
          <a:p>
            <a:r>
              <a:rPr lang="it-IT" dirty="0"/>
              <a:t>immobilizzazioni immateriali;</a:t>
            </a:r>
          </a:p>
          <a:p>
            <a:r>
              <a:rPr lang="it-IT" dirty="0"/>
              <a:t>immobilizzazioni finanziarie.</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41</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1402114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ATTIVO IMMOBILIZZATO</a:t>
            </a:r>
          </a:p>
        </p:txBody>
      </p:sp>
      <p:sp>
        <p:nvSpPr>
          <p:cNvPr id="3" name="Segnaposto contenuto 2"/>
          <p:cNvSpPr>
            <a:spLocks noGrp="1"/>
          </p:cNvSpPr>
          <p:nvPr>
            <p:ph idx="1"/>
          </p:nvPr>
        </p:nvSpPr>
        <p:spPr>
          <a:xfrm>
            <a:off x="457199" y="2209800"/>
            <a:ext cx="6508377" cy="3916363"/>
          </a:xfrm>
        </p:spPr>
        <p:txBody>
          <a:bodyPr>
            <a:normAutofit/>
          </a:bodyPr>
          <a:lstStyle/>
          <a:p>
            <a:pPr algn="just"/>
            <a:r>
              <a:rPr lang="it-IT" dirty="0"/>
              <a:t>Le  </a:t>
            </a:r>
            <a:r>
              <a:rPr lang="it-IT" b="1" dirty="0"/>
              <a:t>immobilizzazioni immateriali</a:t>
            </a:r>
            <a:r>
              <a:rPr lang="it-IT" dirty="0"/>
              <a:t> sono quei beni caratterizzati dall’assenza di tangibilità, dall’utilità pluriennale e dall’effettivo sostenimento dei costi per la loro acquisizione (il principio contabile nazionale di riferimento è l’OIC 24; in ambito internazionale occorre rifarsi al principio IAS/IFRS 38 “</a:t>
            </a:r>
            <a:r>
              <a:rPr lang="it-IT" i="1" dirty="0" err="1"/>
              <a:t>Intagibles</a:t>
            </a:r>
            <a:r>
              <a:rPr lang="it-IT" i="1" dirty="0"/>
              <a:t> </a:t>
            </a:r>
            <a:r>
              <a:rPr lang="it-IT" i="1" dirty="0" err="1"/>
              <a:t>assets</a:t>
            </a:r>
            <a:r>
              <a:rPr lang="it-IT" dirty="0"/>
              <a:t>”).</a:t>
            </a:r>
          </a:p>
          <a:p>
            <a:pPr algn="just"/>
            <a:r>
              <a:rPr lang="it-IT" dirty="0"/>
              <a:t> Esempi di immobilizzazioni immateriali sono i diritti di brevetto industriale e i diritti di utilizzazione delle opere dell’ingegno, concessioni, licenze e marchi e diritti simili ecc.;</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42</a:t>
            </a:fld>
            <a:endParaRPr lang="en-US" dirty="0"/>
          </a:p>
        </p:txBody>
      </p:sp>
      <p:sp>
        <p:nvSpPr>
          <p:cNvPr id="7" name="Segnaposto piè di pagina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766550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ATTIVO IMMOBILIZZATO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Le </a:t>
            </a:r>
            <a:r>
              <a:rPr lang="it-IT" b="1" dirty="0"/>
              <a:t>immobilizzazioni materiali</a:t>
            </a:r>
            <a:r>
              <a:rPr lang="it-IT" dirty="0"/>
              <a:t> sono beni caratterizzati dalla tangibilità/sussistenza fisica del bene, dall’utilità pluriennale e dalla destinazione ad uso durevole (il principio contabile nazionale di riferimento è l’OIC 16; in ambito internazionale occorre rifarsi ai principi IAS 16 e 40 e dall’IFRS 5). Esempi di immobilizzazioni materiali sono i terreni, i fabbricati, gli impianti, i macchinari, le attrezzature;</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43</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5338967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ATTIVO IMMOBILIZZATO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Le </a:t>
            </a:r>
            <a:r>
              <a:rPr lang="it-IT" b="1" dirty="0"/>
              <a:t>immobilizzazioni finanziarie</a:t>
            </a:r>
            <a:r>
              <a:rPr lang="it-IT" dirty="0"/>
              <a:t> rappresentano le partecipazioni non temporanee in altre società ed i crediti verso imprese collegate, controllate e controllanti e verso altri con scadenza a medio e lungo termine.</a:t>
            </a:r>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44</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7389793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ATTIVO CIRCOLANTE</a:t>
            </a:r>
          </a:p>
        </p:txBody>
      </p:sp>
      <p:sp>
        <p:nvSpPr>
          <p:cNvPr id="3" name="Segnaposto contenuto 2"/>
          <p:cNvSpPr>
            <a:spLocks noGrp="1"/>
          </p:cNvSpPr>
          <p:nvPr>
            <p:ph idx="1"/>
          </p:nvPr>
        </p:nvSpPr>
        <p:spPr>
          <a:xfrm>
            <a:off x="457199" y="2209800"/>
            <a:ext cx="6508377" cy="3916363"/>
          </a:xfrm>
        </p:spPr>
        <p:txBody>
          <a:bodyPr>
            <a:normAutofit/>
          </a:bodyPr>
          <a:lstStyle/>
          <a:p>
            <a:r>
              <a:rPr lang="it-IT" dirty="0"/>
              <a:t>L’</a:t>
            </a:r>
            <a:r>
              <a:rPr lang="it-IT" b="1" dirty="0"/>
              <a:t>attivo circolante</a:t>
            </a:r>
            <a:r>
              <a:rPr lang="it-IT" dirty="0"/>
              <a:t> si compone di quattro sotto categorie:</a:t>
            </a:r>
          </a:p>
          <a:p>
            <a:r>
              <a:rPr lang="it-IT" dirty="0"/>
              <a:t>le </a:t>
            </a:r>
            <a:r>
              <a:rPr lang="it-IT" b="1" dirty="0"/>
              <a:t>rimanenze</a:t>
            </a:r>
            <a:r>
              <a:rPr lang="it-IT" dirty="0"/>
              <a:t> </a:t>
            </a:r>
          </a:p>
          <a:p>
            <a:r>
              <a:rPr lang="it-IT" dirty="0"/>
              <a:t>i </a:t>
            </a:r>
            <a:r>
              <a:rPr lang="it-IT" b="1" dirty="0"/>
              <a:t>crediti</a:t>
            </a:r>
            <a:r>
              <a:rPr lang="it-IT" dirty="0"/>
              <a:t>;</a:t>
            </a:r>
          </a:p>
          <a:p>
            <a:r>
              <a:rPr lang="it-IT" dirty="0"/>
              <a:t>le </a:t>
            </a:r>
            <a:r>
              <a:rPr lang="it-IT" b="1" dirty="0"/>
              <a:t>attività finanziarie</a:t>
            </a:r>
            <a:r>
              <a:rPr lang="it-IT" dirty="0"/>
              <a:t> che non costituiscono immobilizzazioni;</a:t>
            </a:r>
          </a:p>
          <a:p>
            <a:r>
              <a:rPr lang="it-IT" dirty="0"/>
              <a:t>le </a:t>
            </a:r>
            <a:r>
              <a:rPr lang="it-IT" b="1" dirty="0"/>
              <a:t>disponibilità liquide</a:t>
            </a:r>
            <a:r>
              <a:rPr lang="it-IT" dirty="0"/>
              <a:t> .</a:t>
            </a:r>
          </a:p>
          <a:p>
            <a:r>
              <a:rPr lang="it-IT" dirty="0"/>
              <a:t>I </a:t>
            </a:r>
            <a:r>
              <a:rPr lang="it-IT" b="1" dirty="0"/>
              <a:t>ratei</a:t>
            </a:r>
            <a:r>
              <a:rPr lang="it-IT" dirty="0"/>
              <a:t> ed i </a:t>
            </a:r>
            <a:r>
              <a:rPr lang="it-IT" b="1" dirty="0"/>
              <a:t>risconti attivi</a:t>
            </a:r>
            <a:r>
              <a:rPr lang="it-IT" dirty="0"/>
              <a:t> .</a:t>
            </a:r>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45</a:t>
            </a:fld>
            <a:endParaRPr lang="en-US" dirty="0"/>
          </a:p>
        </p:txBody>
      </p:sp>
      <p:sp>
        <p:nvSpPr>
          <p:cNvPr id="7" name="Segnaposto piè di pagina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2695511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ATTIVO CIRCOLANTE</a:t>
            </a:r>
          </a:p>
        </p:txBody>
      </p:sp>
      <p:sp>
        <p:nvSpPr>
          <p:cNvPr id="3" name="Segnaposto contenuto 2"/>
          <p:cNvSpPr>
            <a:spLocks noGrp="1"/>
          </p:cNvSpPr>
          <p:nvPr>
            <p:ph idx="1"/>
          </p:nvPr>
        </p:nvSpPr>
        <p:spPr>
          <a:xfrm>
            <a:off x="457199" y="2209800"/>
            <a:ext cx="6508377" cy="3916363"/>
          </a:xfrm>
        </p:spPr>
        <p:txBody>
          <a:bodyPr>
            <a:normAutofit/>
          </a:bodyPr>
          <a:lstStyle/>
          <a:p>
            <a:pPr marL="857250" lvl="2" indent="-400050">
              <a:buFont typeface="+mj-lt"/>
              <a:buAutoNum type="romanUcPeriod"/>
            </a:pPr>
            <a:r>
              <a:rPr lang="it-IT" dirty="0"/>
              <a:t>le</a:t>
            </a:r>
            <a:r>
              <a:rPr lang="it-IT" b="1" dirty="0"/>
              <a:t> Rimanenze</a:t>
            </a:r>
            <a:r>
              <a:rPr lang="it-IT" dirty="0"/>
              <a:t> possono riguardare:</a:t>
            </a:r>
          </a:p>
          <a:p>
            <a:pPr marL="857250" lvl="2" indent="-400050">
              <a:buFont typeface="+mj-lt"/>
              <a:buAutoNum type="romanUcPeriod"/>
            </a:pPr>
            <a:endParaRPr lang="it-IT" dirty="0"/>
          </a:p>
          <a:p>
            <a:pPr marL="457200" lvl="2" indent="0">
              <a:buNone/>
            </a:pPr>
            <a:r>
              <a:rPr lang="it-IT" dirty="0"/>
              <a:t> 	1)  materie prime, sussidiarie e di consumo;</a:t>
            </a:r>
          </a:p>
          <a:p>
            <a:pPr marL="0" indent="0" fontAlgn="base">
              <a:buNone/>
            </a:pPr>
            <a:r>
              <a:rPr lang="it-IT" sz="1800" dirty="0"/>
              <a:t>	2)  prodotti in corso di lavorazione e 	semilavorati;</a:t>
            </a:r>
          </a:p>
          <a:p>
            <a:pPr marL="0" indent="0" fontAlgn="base">
              <a:buNone/>
            </a:pPr>
            <a:r>
              <a:rPr lang="it-IT" sz="1800" dirty="0"/>
              <a:t>	3)  lavori in corso su ordinazione;</a:t>
            </a:r>
          </a:p>
          <a:p>
            <a:pPr marL="0" indent="0" fontAlgn="base">
              <a:buNone/>
            </a:pPr>
            <a:r>
              <a:rPr lang="it-IT" sz="1800" dirty="0"/>
              <a:t>	4)  prodotti finiti e merci;</a:t>
            </a:r>
          </a:p>
          <a:p>
            <a:pPr marL="0" indent="0" fontAlgn="base">
              <a:buNone/>
            </a:pPr>
            <a:r>
              <a:rPr lang="it-IT" sz="1800" dirty="0"/>
              <a:t>	5)  acconti</a:t>
            </a:r>
          </a:p>
          <a:p>
            <a:pPr marL="457200" lvl="2" indent="0">
              <a:buNone/>
            </a:pPr>
            <a:endParaRPr lang="it-IT" dirty="0"/>
          </a:p>
          <a:p>
            <a:pPr marL="914400" lvl="4" indent="0">
              <a:buNone/>
            </a:pPr>
            <a:endParaRPr lang="it-IT" dirty="0"/>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46</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3414074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ATTIVO CIRCOLANTE</a:t>
            </a:r>
          </a:p>
        </p:txBody>
      </p:sp>
      <p:sp>
        <p:nvSpPr>
          <p:cNvPr id="3" name="Segnaposto contenuto 2"/>
          <p:cNvSpPr>
            <a:spLocks noGrp="1"/>
          </p:cNvSpPr>
          <p:nvPr>
            <p:ph idx="1"/>
          </p:nvPr>
        </p:nvSpPr>
        <p:spPr>
          <a:xfrm>
            <a:off x="457199" y="2209800"/>
            <a:ext cx="6508377" cy="3916363"/>
          </a:xfrm>
        </p:spPr>
        <p:txBody>
          <a:bodyPr>
            <a:normAutofit fontScale="70000" lnSpcReduction="20000"/>
          </a:bodyPr>
          <a:lstStyle/>
          <a:p>
            <a:pPr marL="0" indent="0" fontAlgn="base">
              <a:buNone/>
            </a:pPr>
            <a:r>
              <a:rPr lang="it-IT" b="1" dirty="0"/>
              <a:t>II) Crediti:</a:t>
            </a:r>
          </a:p>
          <a:p>
            <a:pPr marL="0" indent="0" fontAlgn="base">
              <a:buNone/>
            </a:pPr>
            <a:r>
              <a:rPr lang="it-IT" dirty="0"/>
              <a:t> 	</a:t>
            </a:r>
            <a:r>
              <a:rPr lang="it-IT" sz="2300" dirty="0"/>
              <a:t>1)clienti;</a:t>
            </a:r>
          </a:p>
          <a:p>
            <a:pPr marL="0" indent="0" fontAlgn="base">
              <a:buNone/>
            </a:pPr>
            <a:r>
              <a:rPr lang="it-IT" sz="2300" dirty="0"/>
              <a:t>	2)  verso imprese controllate (art 2359 c.c.);</a:t>
            </a:r>
          </a:p>
          <a:p>
            <a:pPr marL="0" indent="0" fontAlgn="base">
              <a:buNone/>
            </a:pPr>
            <a:r>
              <a:rPr lang="it-IT" sz="2300" dirty="0"/>
              <a:t>	3)  verso imprese collegate (art. 2359 c.c.);</a:t>
            </a:r>
          </a:p>
          <a:p>
            <a:pPr marL="0" indent="0" fontAlgn="base">
              <a:buNone/>
            </a:pPr>
            <a:r>
              <a:rPr lang="it-IT" sz="2300" dirty="0"/>
              <a:t>	4)  verso controllanti;</a:t>
            </a:r>
          </a:p>
          <a:p>
            <a:pPr marL="0" indent="0" fontAlgn="base">
              <a:buNone/>
            </a:pPr>
            <a:r>
              <a:rPr lang="it-IT" sz="2300" dirty="0"/>
              <a:t>	5) verso imprese sottoposte al controllo delle 	controllanti;</a:t>
            </a:r>
          </a:p>
          <a:p>
            <a:pPr marL="0" indent="0" fontAlgn="base">
              <a:buNone/>
            </a:pPr>
            <a:r>
              <a:rPr lang="it-IT" sz="2300" dirty="0"/>
              <a:t>	5-bis) crediti tributari;</a:t>
            </a:r>
          </a:p>
          <a:p>
            <a:pPr marL="0" indent="0" fontAlgn="base">
              <a:buNone/>
            </a:pPr>
            <a:r>
              <a:rPr lang="it-IT" sz="2300" dirty="0"/>
              <a:t>	5-ter) imposte anticipate;</a:t>
            </a:r>
          </a:p>
          <a:p>
            <a:pPr marL="0" indent="0" fontAlgn="base">
              <a:buNone/>
            </a:pPr>
            <a:r>
              <a:rPr lang="it-IT" sz="2300" dirty="0"/>
              <a:t>	5-quater) verso altri</a:t>
            </a:r>
          </a:p>
          <a:p>
            <a:pPr lvl="4"/>
            <a:endParaRPr lang="it-IT" dirty="0"/>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47</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17673062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ATTIVO CIRCOLANTE</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III) le </a:t>
            </a:r>
            <a:r>
              <a:rPr lang="it-IT" b="1" dirty="0"/>
              <a:t>Attività finanziarie</a:t>
            </a:r>
            <a:r>
              <a:rPr lang="it-IT" dirty="0"/>
              <a:t> che non costituiscono immobilizzazioni ovvero le partecipazioni temporanee in altre società;</a:t>
            </a:r>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48</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1427080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ATTIVO CIRCOLANTE</a:t>
            </a:r>
          </a:p>
        </p:txBody>
      </p:sp>
      <p:sp>
        <p:nvSpPr>
          <p:cNvPr id="3" name="Segnaposto contenuto 2"/>
          <p:cNvSpPr>
            <a:spLocks noGrp="1"/>
          </p:cNvSpPr>
          <p:nvPr>
            <p:ph idx="1"/>
          </p:nvPr>
        </p:nvSpPr>
        <p:spPr>
          <a:xfrm>
            <a:off x="457199" y="2209800"/>
            <a:ext cx="6508377" cy="3916363"/>
          </a:xfrm>
        </p:spPr>
        <p:txBody>
          <a:bodyPr>
            <a:normAutofit/>
          </a:bodyPr>
          <a:lstStyle/>
          <a:p>
            <a:pPr marL="0" indent="0">
              <a:buNone/>
            </a:pPr>
            <a:r>
              <a:rPr lang="it-IT" b="1" dirty="0"/>
              <a:t>IV) le Disponibilità liquide</a:t>
            </a:r>
            <a:r>
              <a:rPr lang="it-IT" dirty="0"/>
              <a:t> </a:t>
            </a:r>
          </a:p>
          <a:p>
            <a:pPr marL="0" indent="0">
              <a:buNone/>
            </a:pPr>
            <a:r>
              <a:rPr lang="it-IT" dirty="0"/>
              <a:t>Questa voce è costituita essenzialmente da  depositi presso le banche, istituti finanziari e postali, assegni, cassa e valori bollati.</a:t>
            </a:r>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49</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2440136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200" y="1139484"/>
            <a:ext cx="6337496" cy="4986680"/>
          </a:xfrm>
        </p:spPr>
        <p:txBody>
          <a:bodyPr>
            <a:normAutofit fontScale="85000" lnSpcReduction="20000"/>
          </a:bodyPr>
          <a:lstStyle/>
          <a:p>
            <a:pPr>
              <a:buFont typeface="Wingdings" panose="05000000000000000000" pitchFamily="2" charset="2"/>
              <a:buChar char="§"/>
            </a:pPr>
            <a:r>
              <a:rPr lang="it-IT" b="1" dirty="0"/>
              <a:t>QUALI SONO LE FUNZIONI SVOLTE DAL BILANCIO D’ESERCIZIO?</a:t>
            </a:r>
          </a:p>
          <a:p>
            <a:pPr marL="0" indent="0">
              <a:buNone/>
            </a:pPr>
            <a:r>
              <a:rPr lang="it-IT" sz="2100" dirty="0"/>
              <a:t>Il bilancio di esercizio assolve ad una molteplicità di </a:t>
            </a:r>
            <a:r>
              <a:rPr lang="it-IT" sz="2100" b="1" dirty="0"/>
              <a:t>funzioni</a:t>
            </a:r>
            <a:r>
              <a:rPr lang="it-IT" sz="2100" dirty="0"/>
              <a:t>.</a:t>
            </a:r>
          </a:p>
          <a:p>
            <a:pPr marL="0" indent="0">
              <a:buNone/>
            </a:pPr>
            <a:br>
              <a:rPr lang="it-IT" sz="2100" dirty="0"/>
            </a:br>
            <a:r>
              <a:rPr lang="it-IT" sz="2100" b="1" u="sng" dirty="0"/>
              <a:t>1. Controllo a consuntivo delle azioni svolte</a:t>
            </a:r>
          </a:p>
          <a:p>
            <a:pPr marL="0" indent="0" algn="just">
              <a:buNone/>
            </a:pPr>
            <a:r>
              <a:rPr lang="it-IT" sz="2100" dirty="0"/>
              <a:t>In estrema sintesi:</a:t>
            </a:r>
          </a:p>
          <a:p>
            <a:pPr algn="just"/>
            <a:r>
              <a:rPr lang="it-IT" sz="2100" dirty="0"/>
              <a:t>una </a:t>
            </a:r>
            <a:r>
              <a:rPr lang="it-IT" sz="2100" b="1" dirty="0"/>
              <a:t>funzione di verifica interna</a:t>
            </a:r>
            <a:r>
              <a:rPr lang="it-IT" sz="2100" dirty="0"/>
              <a:t>, che consente ai proprietari/azionisti di valutare correttamente il proprio investimento nell’azienda;</a:t>
            </a:r>
          </a:p>
          <a:p>
            <a:pPr algn="just"/>
            <a:r>
              <a:rPr lang="it-IT" sz="2100" dirty="0"/>
              <a:t>una </a:t>
            </a:r>
            <a:r>
              <a:rPr lang="it-IT" sz="2100" b="1" dirty="0"/>
              <a:t>funzione di verifica esterna</a:t>
            </a:r>
            <a:r>
              <a:rPr lang="it-IT" sz="2100" dirty="0"/>
              <a:t>, che è quella che il bilancio di esercizio svolge fornendo tutte le informazioni necessarie affinché i terzi soggetti che entrano in contatto con l’azienda possano valutarne correttamente la situazione patrimoniale, finanziaria ed economica e la sua capacità di investire e garantire occupazione.</a:t>
            </a:r>
          </a:p>
          <a:p>
            <a:pPr algn="ctr">
              <a:buFont typeface="Wingdings" panose="05000000000000000000" pitchFamily="2" charset="2"/>
              <a:buChar char="§"/>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19788156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RATEI ATTIVI</a:t>
            </a:r>
          </a:p>
        </p:txBody>
      </p:sp>
      <p:sp>
        <p:nvSpPr>
          <p:cNvPr id="3" name="Segnaposto contenuto 2"/>
          <p:cNvSpPr>
            <a:spLocks noGrp="1"/>
          </p:cNvSpPr>
          <p:nvPr>
            <p:ph idx="1"/>
          </p:nvPr>
        </p:nvSpPr>
        <p:spPr>
          <a:xfrm>
            <a:off x="457199" y="2209800"/>
            <a:ext cx="6508377" cy="3916363"/>
          </a:xfrm>
        </p:spPr>
        <p:txBody>
          <a:bodyPr>
            <a:normAutofit fontScale="85000" lnSpcReduction="20000"/>
          </a:bodyPr>
          <a:lstStyle/>
          <a:p>
            <a:r>
              <a:rPr lang="it-IT" dirty="0"/>
              <a:t>I </a:t>
            </a:r>
            <a:r>
              <a:rPr lang="it-IT" b="1" dirty="0"/>
              <a:t>Ratei</a:t>
            </a:r>
            <a:r>
              <a:rPr lang="it-IT" dirty="0"/>
              <a:t> attivi rappresentano crediti presunti che misurano ricavi che sono di competenza economica dell’esercizio , ma che hanno una manifestazione numeraria posticipata nell’esercizio o negli esercizi successivi.</a:t>
            </a:r>
          </a:p>
          <a:p>
            <a:pPr lvl="1"/>
            <a:r>
              <a:rPr lang="it-IT" dirty="0"/>
              <a:t>Esempio:</a:t>
            </a:r>
          </a:p>
          <a:p>
            <a:pPr marL="228600" lvl="1" indent="0">
              <a:buNone/>
            </a:pPr>
            <a:r>
              <a:rPr lang="it-IT" dirty="0"/>
              <a:t>	- l’azienda Alfa affitta un ufficio all’azienda Beta </a:t>
            </a:r>
          </a:p>
          <a:p>
            <a:pPr marL="0" indent="0">
              <a:buNone/>
            </a:pPr>
            <a:r>
              <a:rPr lang="it-IT" dirty="0"/>
              <a:t>	- contratto di locazione con decorrenza dal 	01/11/2016 pari ad euro 30k</a:t>
            </a:r>
          </a:p>
          <a:p>
            <a:pPr marL="0" indent="0">
              <a:buNone/>
            </a:pPr>
            <a:r>
              <a:rPr lang="it-IT" dirty="0"/>
              <a:t>	- Si prevede un pagamento posticipato trimestrale</a:t>
            </a:r>
          </a:p>
          <a:p>
            <a:pPr marL="0" indent="0">
              <a:buNone/>
            </a:pPr>
            <a:r>
              <a:rPr lang="it-IT" dirty="0"/>
              <a:t>	- Il primo pagamento avviene il 01/02/2017</a:t>
            </a:r>
          </a:p>
          <a:p>
            <a:pPr marL="0" indent="0">
              <a:buNone/>
            </a:pPr>
            <a:r>
              <a:rPr lang="it-IT" dirty="0"/>
              <a:t>Nel bilancio 2016 di Alfa attraverso la rilevazione del rateo attivo si imputerà la quota di ricavo presunta afferente i mesi di nov. e dic. 2016 (20k).</a:t>
            </a:r>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50</a:t>
            </a:fld>
            <a:endParaRPr lang="en-US" dirty="0"/>
          </a:p>
        </p:txBody>
      </p:sp>
      <p:sp>
        <p:nvSpPr>
          <p:cNvPr id="7" name="Segnaposto piè di pagina 5"/>
          <p:cNvSpPr>
            <a:spLocks noGrp="1"/>
          </p:cNvSpPr>
          <p:nvPr>
            <p:ph type="ftr" sz="quarter" idx="11"/>
          </p:nvPr>
        </p:nvSpPr>
        <p:spPr/>
        <p:txBody>
          <a:bodyPr/>
          <a:lstStyle/>
          <a:p>
            <a:r>
              <a:rPr lang="en-US" dirty="0"/>
              <a:t>26.06.2017  </a:t>
            </a:r>
          </a:p>
        </p:txBody>
      </p:sp>
    </p:spTree>
    <p:extLst>
      <p:ext uri="{BB962C8B-B14F-4D97-AF65-F5344CB8AC3E}">
        <p14:creationId xmlns:p14="http://schemas.microsoft.com/office/powerpoint/2010/main" val="5598397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RISCONTI ATTIVI</a:t>
            </a:r>
          </a:p>
        </p:txBody>
      </p:sp>
      <p:sp>
        <p:nvSpPr>
          <p:cNvPr id="3" name="Segnaposto contenuto 2"/>
          <p:cNvSpPr>
            <a:spLocks noGrp="1"/>
          </p:cNvSpPr>
          <p:nvPr>
            <p:ph idx="1"/>
          </p:nvPr>
        </p:nvSpPr>
        <p:spPr>
          <a:xfrm>
            <a:off x="457199" y="2209800"/>
            <a:ext cx="6508377" cy="3916363"/>
          </a:xfrm>
        </p:spPr>
        <p:txBody>
          <a:bodyPr>
            <a:normAutofit fontScale="92500"/>
          </a:bodyPr>
          <a:lstStyle/>
          <a:p>
            <a:r>
              <a:rPr lang="it-IT" dirty="0"/>
              <a:t>I  </a:t>
            </a:r>
            <a:r>
              <a:rPr lang="it-IT" b="1" dirty="0"/>
              <a:t>risconti attivi</a:t>
            </a:r>
            <a:r>
              <a:rPr lang="it-IT" dirty="0"/>
              <a:t> riguardano quote di costi che pur non essendo di competenza economica dell’esercizio, hanno già avuto la manifestazione numeraria.</a:t>
            </a:r>
          </a:p>
          <a:p>
            <a:pPr lvl="1"/>
            <a:r>
              <a:rPr lang="it-IT" dirty="0"/>
              <a:t>Esempio</a:t>
            </a:r>
          </a:p>
          <a:p>
            <a:pPr marL="457200" lvl="2" indent="0">
              <a:buNone/>
            </a:pPr>
            <a:r>
              <a:rPr lang="it-IT" dirty="0"/>
              <a:t>- l’azienda Rossi ha affittato un capannone a 40 k euro dall’azienda Bianchi con decorrenza dal 01/12/2016</a:t>
            </a:r>
          </a:p>
          <a:p>
            <a:pPr marL="457200" lvl="2" indent="0">
              <a:buNone/>
            </a:pPr>
            <a:r>
              <a:rPr lang="it-IT" dirty="0"/>
              <a:t>- l’accordo prevede il pagamento del primo bimestre (dicembre 2016- gennaio 2017  )  anticipatamente entro il 01/12/2016 alla firma del contratto</a:t>
            </a:r>
          </a:p>
          <a:p>
            <a:pPr marL="0" indent="0">
              <a:buNone/>
            </a:pPr>
            <a:r>
              <a:rPr lang="it-IT" dirty="0"/>
              <a:t>Nel bilancio 2016 attraverso il risconto attivo si rettifica la quota di costo presunta afferente il gennaio 2017</a:t>
            </a:r>
          </a:p>
          <a:p>
            <a:endParaRPr lang="it-IT" dirty="0"/>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51</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5041145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a:bodyPr>
          <a:lstStyle/>
          <a:p>
            <a:pPr marL="0" indent="0">
              <a:buNone/>
            </a:pPr>
            <a:r>
              <a:rPr lang="it-IT" dirty="0"/>
              <a:t>Il passivo dello Stato Patrimoniale si compone delle seguenti voci:</a:t>
            </a:r>
          </a:p>
          <a:p>
            <a:r>
              <a:rPr lang="it-IT" dirty="0"/>
              <a:t>Patrimonio netto;</a:t>
            </a:r>
          </a:p>
          <a:p>
            <a:r>
              <a:rPr lang="it-IT" dirty="0"/>
              <a:t>Fondi per rischi ed oneri;</a:t>
            </a:r>
          </a:p>
          <a:p>
            <a:r>
              <a:rPr lang="it-IT" dirty="0"/>
              <a:t>Trattamento di fine rapporto;</a:t>
            </a:r>
          </a:p>
          <a:p>
            <a:r>
              <a:rPr lang="it-IT" dirty="0"/>
              <a:t>Debiti;</a:t>
            </a:r>
          </a:p>
          <a:p>
            <a:r>
              <a:rPr lang="it-IT" dirty="0"/>
              <a:t>Ratei e risconti passivi.</a:t>
            </a:r>
          </a:p>
          <a:p>
            <a:endParaRPr lang="it-IT" dirty="0"/>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52</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8403944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a:bodyPr>
          <a:lstStyle/>
          <a:p>
            <a:r>
              <a:rPr lang="it-IT" dirty="0"/>
              <a:t>Il </a:t>
            </a:r>
            <a:r>
              <a:rPr lang="it-IT" b="1" dirty="0"/>
              <a:t>patrimonio netto</a:t>
            </a:r>
            <a:r>
              <a:rPr lang="it-IT" dirty="0"/>
              <a:t> rappresenta l’ammontare dei mezzi propri che l’azienda ha a disposizione per lo svolgimento dell’attività imprenditoriale / societaria.</a:t>
            </a:r>
            <a:br>
              <a:rPr lang="it-IT" dirty="0"/>
            </a:br>
            <a:endParaRPr lang="it-IT" dirty="0"/>
          </a:p>
          <a:p>
            <a:pPr algn="just"/>
            <a:r>
              <a:rPr lang="it-IT" dirty="0"/>
              <a:t>Con riferimento alle società di capitali, il patrimonio netto svolge la fondamentale garanzia verso i terzi soggetti che entrano in contatto con l’azienda.</a:t>
            </a:r>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53</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31455499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fontScale="70000" lnSpcReduction="20000"/>
          </a:bodyPr>
          <a:lstStyle/>
          <a:p>
            <a:r>
              <a:rPr lang="it-IT" dirty="0"/>
              <a:t>IL PN si compone delle seguenti sotto categorie:</a:t>
            </a:r>
          </a:p>
          <a:p>
            <a:r>
              <a:rPr lang="it-IT" dirty="0"/>
              <a:t>capitale sociale;</a:t>
            </a:r>
          </a:p>
          <a:p>
            <a:r>
              <a:rPr lang="it-IT" dirty="0"/>
              <a:t>riserva da soprapprezzo azioni;</a:t>
            </a:r>
          </a:p>
          <a:p>
            <a:r>
              <a:rPr lang="it-IT" dirty="0"/>
              <a:t>riserva di rivalutazione;</a:t>
            </a:r>
          </a:p>
          <a:p>
            <a:r>
              <a:rPr lang="it-IT" dirty="0"/>
              <a:t>riserva legale;</a:t>
            </a:r>
          </a:p>
          <a:p>
            <a:r>
              <a:rPr lang="it-IT" dirty="0"/>
              <a:t>riserve statutarie;</a:t>
            </a:r>
          </a:p>
          <a:p>
            <a:r>
              <a:rPr lang="it-IT" dirty="0"/>
              <a:t>riserve per azioni in portafoglio;</a:t>
            </a:r>
          </a:p>
          <a:p>
            <a:r>
              <a:rPr lang="it-IT" dirty="0"/>
              <a:t>altre riserve, distintamente indicate;</a:t>
            </a:r>
          </a:p>
          <a:p>
            <a:r>
              <a:rPr lang="it-IT" dirty="0"/>
              <a:t>utili (perdite) portate a nuovo;</a:t>
            </a:r>
          </a:p>
          <a:p>
            <a:r>
              <a:rPr lang="it-IT" dirty="0"/>
              <a:t>utili (perdite) dell’esercizio.</a:t>
            </a:r>
          </a:p>
          <a:p>
            <a:pPr marL="0" indent="0" algn="just">
              <a:buNone/>
            </a:pPr>
            <a:endParaRPr lang="it-IT" dirty="0"/>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54</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9099995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I principi contabili nazionali attraverso l’OIC 28 definiscono il patrimonio netto come la “</a:t>
            </a:r>
            <a:r>
              <a:rPr lang="it-IT" i="1" dirty="0"/>
              <a:t>differenza tra attività e passività aziendali. </a:t>
            </a:r>
          </a:p>
          <a:p>
            <a:pPr marL="0" indent="0" algn="just">
              <a:buNone/>
            </a:pPr>
            <a:r>
              <a:rPr lang="it-IT" i="1" dirty="0"/>
              <a:t>In altri termini, il patrimonio netto esprime la capacità della società di soddisfare i creditori e le obbligazioni in via residuale attraverso le attività. </a:t>
            </a:r>
          </a:p>
          <a:p>
            <a:pPr marL="0" indent="0" algn="just">
              <a:buNone/>
            </a:pPr>
            <a:r>
              <a:rPr lang="it-IT" i="1" dirty="0"/>
              <a:t>In tale accezione, il patrimonio netto individua il capitale di pieno rischio, la cui remunerazione e rimborso sono subordinati a quelli del capitale di credito</a:t>
            </a:r>
            <a:r>
              <a:rPr lang="it-IT" dirty="0"/>
              <a:t>.”</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55</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35512137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I </a:t>
            </a:r>
            <a:r>
              <a:rPr lang="it-IT" b="1" dirty="0"/>
              <a:t>fondi per rischi ed oneri</a:t>
            </a:r>
            <a:r>
              <a:rPr lang="it-IT" dirty="0"/>
              <a:t> sono destinati, nell’accezione individuata dall’articolo 2424 bis del codice civile, a coprire soltanto perdite o debiti di natura determinata, di esistenza certa e probabile, dei quali tuttavia alla chiusura dell’esercizio sono indeterminati o l’ammontare o la data di sopravvenienza. </a:t>
            </a:r>
          </a:p>
          <a:p>
            <a:pPr marL="0" indent="0" algn="just">
              <a:buNone/>
            </a:pPr>
            <a:r>
              <a:rPr lang="it-IT" dirty="0"/>
              <a:t>In ambito nazionale i fondi rischi ed oneri vengono disciplinati contabilmente dal principio OIC 19 che distingue tra:</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56</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22519518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a:bodyPr>
          <a:lstStyle/>
          <a:p>
            <a:pPr algn="just"/>
            <a:r>
              <a:rPr lang="it-IT" b="1" dirty="0"/>
              <a:t>fondi spese</a:t>
            </a:r>
            <a:r>
              <a:rPr lang="it-IT" dirty="0"/>
              <a:t> ovvero i fondi destinati a coprire uscite future di competenza economica dell’esercizio, </a:t>
            </a:r>
            <a:r>
              <a:rPr lang="it-IT" u="sng" dirty="0"/>
              <a:t>certe nell’esistenza </a:t>
            </a:r>
            <a:r>
              <a:rPr lang="it-IT" dirty="0"/>
              <a:t>ma alla data di chiusura del bilancio ancora indeterminate nell’ammontare e/o nella data di sopravvenienza;</a:t>
            </a:r>
          </a:p>
          <a:p>
            <a:pPr algn="just"/>
            <a:r>
              <a:rPr lang="it-IT" dirty="0"/>
              <a:t>i </a:t>
            </a:r>
            <a:r>
              <a:rPr lang="it-IT" b="1" dirty="0"/>
              <a:t>fondi rischi</a:t>
            </a:r>
            <a:r>
              <a:rPr lang="it-IT" dirty="0"/>
              <a:t> ovvero i fondi destinati a coprire spese o perdite </a:t>
            </a:r>
            <a:r>
              <a:rPr lang="it-IT" u="sng" dirty="0"/>
              <a:t>che probabilmente </a:t>
            </a:r>
            <a:r>
              <a:rPr lang="it-IT" dirty="0"/>
              <a:t>(ma non certamente come nei fondi spese) si verificheranno in futuro ma che traggono origine da eventi specifici relativi all’esercizio in chiusura.</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57</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35325996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Perché accantonare delle risorse finanziarie a fondi rischi ed oneri? </a:t>
            </a:r>
          </a:p>
          <a:p>
            <a:pPr marL="0" indent="0" algn="just">
              <a:buNone/>
            </a:pPr>
            <a:r>
              <a:rPr lang="it-IT" dirty="0"/>
              <a:t>Perché consente il rispetto dei principi di </a:t>
            </a:r>
            <a:r>
              <a:rPr lang="it-IT" u="sng" dirty="0"/>
              <a:t>prudenza </a:t>
            </a:r>
            <a:r>
              <a:rPr lang="it-IT" dirty="0"/>
              <a:t>e </a:t>
            </a:r>
            <a:r>
              <a:rPr lang="it-IT" u="sng" dirty="0"/>
              <a:t>competenza economica </a:t>
            </a:r>
            <a:r>
              <a:rPr lang="it-IT" dirty="0"/>
              <a:t>prescritti dal codice civile e dai principi contabili.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58</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1108137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Il </a:t>
            </a:r>
            <a:r>
              <a:rPr lang="it-IT" b="1" dirty="0"/>
              <a:t>Fondo TFR</a:t>
            </a:r>
            <a:r>
              <a:rPr lang="it-IT" dirty="0"/>
              <a:t> accoglie le risorse che l’azienda ha stanziato in favore dei lavoratori a titolo di trattamento di fine rapporto (retribuzioni differite) nel rispetto di quanto previsto dall’articolo 2120 del codice civile.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59</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831766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1623202"/>
            <a:ext cx="6508377" cy="4502961"/>
          </a:xfrm>
        </p:spPr>
        <p:txBody>
          <a:bodyPr>
            <a:normAutofit/>
          </a:bodyPr>
          <a:lstStyle/>
          <a:p>
            <a:pPr marL="0" indent="0" algn="just">
              <a:buNone/>
            </a:pPr>
            <a:r>
              <a:rPr lang="it-IT" dirty="0"/>
              <a:t>Sotto il profilo della consuntivazione il bilancio viene redatto per finalità:</a:t>
            </a:r>
          </a:p>
          <a:p>
            <a:pPr algn="just">
              <a:buFont typeface="Arial" panose="020B0604020202020204" pitchFamily="34" charset="0"/>
              <a:buChar char="•"/>
            </a:pPr>
            <a:r>
              <a:rPr lang="it-IT" dirty="0"/>
              <a:t>gestionali :determinare il risultato aziendale da parte dei responsabili della gestione;</a:t>
            </a:r>
          </a:p>
          <a:p>
            <a:pPr algn="just">
              <a:buFont typeface="Arial" panose="020B0604020202020204" pitchFamily="34" charset="0"/>
              <a:buChar char="•"/>
            </a:pPr>
            <a:r>
              <a:rPr lang="it-IT" dirty="0"/>
              <a:t>finalità giuridiche: è il legislatore che ne impone la redazione al fine di garantire i soci e i terzi creditori interessati;</a:t>
            </a:r>
          </a:p>
          <a:p>
            <a:pPr algn="just">
              <a:buFont typeface="Arial" panose="020B0604020202020204" pitchFamily="34" charset="0"/>
              <a:buChar char="•"/>
            </a:pPr>
            <a:r>
              <a:rPr lang="it-IT" dirty="0"/>
              <a:t>fiscali: consente di determinare il reddito da sottoporre a imposizione fiscale.</a:t>
            </a:r>
          </a:p>
          <a:p>
            <a:pPr algn="ctr">
              <a:buFont typeface="Wingdings" panose="05000000000000000000" pitchFamily="2" charset="2"/>
              <a:buChar char="§"/>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4061058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I </a:t>
            </a:r>
            <a:r>
              <a:rPr lang="it-IT" b="1" dirty="0"/>
              <a:t>debiti</a:t>
            </a:r>
            <a:r>
              <a:rPr lang="it-IT" dirty="0"/>
              <a:t> accolgono le voci di impegno/obbligazione finanziaria assunta verso fornitori, banche, Stato.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60</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14352548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LO STATO PATRIMONIALE</a:t>
            </a:r>
            <a:br>
              <a:rPr lang="it-IT" sz="3200" dirty="0"/>
            </a:br>
            <a:br>
              <a:rPr lang="it-IT" sz="3000" dirty="0"/>
            </a:br>
            <a:br>
              <a:rPr lang="it-IT" sz="3000" dirty="0"/>
            </a:br>
            <a:r>
              <a:rPr lang="it-IT" sz="3000" dirty="0"/>
              <a:t>PASSIVO</a:t>
            </a:r>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I </a:t>
            </a:r>
            <a:r>
              <a:rPr lang="it-IT" b="1" dirty="0"/>
              <a:t>ratei</a:t>
            </a:r>
            <a:r>
              <a:rPr lang="it-IT" dirty="0"/>
              <a:t> ed i </a:t>
            </a:r>
            <a:r>
              <a:rPr lang="it-IT" b="1" dirty="0"/>
              <a:t>risconti passivi</a:t>
            </a:r>
            <a:r>
              <a:rPr lang="it-IT" dirty="0"/>
              <a:t> sono poste contabili relative a costi e ricavi comuni a due o più esercizi.</a:t>
            </a:r>
          </a:p>
          <a:p>
            <a:pPr marL="0" indent="0" algn="just">
              <a:buNone/>
            </a:pPr>
            <a:r>
              <a:rPr lang="it-IT" dirty="0"/>
              <a:t>I  ratei passivi sono debiti che misurano quote di costi che sono di competenza dell’esercizio ma che avranno manifestazione numeraria posticipata in un altro esercizio </a:t>
            </a:r>
          </a:p>
          <a:p>
            <a:pPr marL="0" indent="0" algn="just">
              <a:buNone/>
            </a:pPr>
            <a:r>
              <a:rPr lang="it-IT" dirty="0"/>
              <a:t>I risconti passivi misurano quote di ricavo che hanno avuto manifestazione numerario nell’esercizio, ma che non sono di competenza economica dell’esercizio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61</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426132651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u="sng" dirty="0"/>
              <a:t>IL CONTO ECONOMICO</a:t>
            </a:r>
          </a:p>
          <a:p>
            <a:pPr marL="0" indent="0" algn="just">
              <a:buNone/>
            </a:pPr>
            <a:r>
              <a:rPr lang="it-IT" dirty="0"/>
              <a:t>E’ il documento che permette di individuare il risultato economico dell’esercizio come differenza tra costi di competenza dell’esercizio e i ricavi di competenza dell’esercizio: </a:t>
            </a:r>
          </a:p>
          <a:p>
            <a:pPr algn="just">
              <a:buFontTx/>
              <a:buChar char="-"/>
            </a:pPr>
            <a:r>
              <a:rPr lang="it-IT" dirty="0"/>
              <a:t>Utile</a:t>
            </a:r>
          </a:p>
          <a:p>
            <a:pPr algn="just">
              <a:buFontTx/>
              <a:buChar char="-"/>
            </a:pPr>
            <a:r>
              <a:rPr lang="it-IT" dirty="0"/>
              <a:t>Perdita</a:t>
            </a:r>
          </a:p>
          <a:p>
            <a:pPr algn="just">
              <a:buFontTx/>
              <a:buChar char="-"/>
            </a:pPr>
            <a:r>
              <a:rPr lang="it-IT" dirty="0"/>
              <a:t>Pareggio </a:t>
            </a:r>
            <a:endParaRPr lang="it-IT" u="sng" dirty="0"/>
          </a:p>
          <a:p>
            <a:pPr marL="0" indent="0" algn="just">
              <a:buNone/>
            </a:pP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62</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37142625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92500" lnSpcReduction="10000"/>
          </a:bodyPr>
          <a:lstStyle/>
          <a:p>
            <a:r>
              <a:rPr lang="it-IT" dirty="0"/>
              <a:t>Il </a:t>
            </a:r>
            <a:r>
              <a:rPr lang="it-IT" b="1" dirty="0"/>
              <a:t>Conto Economico</a:t>
            </a:r>
            <a:r>
              <a:rPr lang="it-IT" dirty="0"/>
              <a:t> </a:t>
            </a:r>
          </a:p>
          <a:p>
            <a:pPr marL="0" indent="0">
              <a:buNone/>
            </a:pPr>
            <a:r>
              <a:rPr lang="it-IT" dirty="0"/>
              <a:t>La disciplina è prevista all’articolo 2425 del codice civile. </a:t>
            </a:r>
          </a:p>
          <a:p>
            <a:pPr marL="0" indent="0">
              <a:buNone/>
            </a:pPr>
            <a:r>
              <a:rPr lang="it-IT" dirty="0"/>
              <a:t>Il Conto Economico ha uno schema in forma scalare e suddiviso in due voci fondamentali: ricavi e costi dell’esercizio.</a:t>
            </a:r>
          </a:p>
          <a:p>
            <a:pPr marL="0" indent="0">
              <a:buNone/>
            </a:pPr>
            <a:r>
              <a:rPr lang="it-IT" dirty="0"/>
              <a:t>La differenza può essere:</a:t>
            </a:r>
          </a:p>
          <a:p>
            <a:r>
              <a:rPr lang="it-IT" dirty="0"/>
              <a:t>positiva, in questo caso si parla di </a:t>
            </a:r>
            <a:r>
              <a:rPr lang="it-IT" b="1" dirty="0"/>
              <a:t>utile di esercizio</a:t>
            </a:r>
            <a:r>
              <a:rPr lang="it-IT" dirty="0"/>
              <a:t>;</a:t>
            </a:r>
          </a:p>
          <a:p>
            <a:r>
              <a:rPr lang="it-IT" dirty="0"/>
              <a:t>negativa, in questo caso si parla di </a:t>
            </a:r>
            <a:r>
              <a:rPr lang="it-IT" b="1" dirty="0"/>
              <a:t>perdita di esercizio</a:t>
            </a:r>
            <a:r>
              <a:rPr lang="it-IT" dirty="0"/>
              <a:t>.</a:t>
            </a:r>
          </a:p>
          <a:p>
            <a:pPr marL="0" indent="0" algn="just">
              <a:buNone/>
            </a:pP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63</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43928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92500" lnSpcReduction="10000"/>
          </a:bodyPr>
          <a:lstStyle/>
          <a:p>
            <a:pPr marL="0" indent="0" algn="just">
              <a:buNone/>
            </a:pPr>
            <a:r>
              <a:rPr lang="it-IT" dirty="0"/>
              <a:t>La </a:t>
            </a:r>
            <a:r>
              <a:rPr lang="it-IT" b="1" dirty="0"/>
              <a:t>IV direttiva CEE</a:t>
            </a:r>
            <a:r>
              <a:rPr lang="it-IT" dirty="0"/>
              <a:t> ha introdotto una disciplina comune in ambito comunitario in ordine alla redazione ed agli schemi obbligatori del bilancio di esercizio.</a:t>
            </a:r>
          </a:p>
          <a:p>
            <a:pPr marL="0" indent="0" algn="just">
              <a:buNone/>
            </a:pPr>
            <a:r>
              <a:rPr lang="it-IT" dirty="0"/>
              <a:t>In relazione al </a:t>
            </a:r>
            <a:r>
              <a:rPr lang="it-IT" b="1" dirty="0"/>
              <a:t>conto economico</a:t>
            </a:r>
            <a:r>
              <a:rPr lang="it-IT" dirty="0"/>
              <a:t>, la IV direttiva CEE ha previsto la possibilità di optare tra due diverse configurazioni, entrambe presentabili in forma orizzontale (a sezioni divise) o in forma verticale o scalare:</a:t>
            </a:r>
          </a:p>
          <a:p>
            <a:pPr algn="just"/>
            <a:r>
              <a:rPr lang="it-IT" dirty="0"/>
              <a:t>il conto economico a </a:t>
            </a:r>
            <a:r>
              <a:rPr lang="it-IT" b="1" dirty="0"/>
              <a:t>valore e costi della produzione ottenuta</a:t>
            </a:r>
            <a:r>
              <a:rPr lang="it-IT" dirty="0"/>
              <a:t>, con costi classificati per natura, ovvero secondo l’origine;</a:t>
            </a:r>
          </a:p>
          <a:p>
            <a:endParaRPr lang="it-IT" b="1" dirty="0"/>
          </a:p>
          <a:p>
            <a:pPr marL="0" indent="0" algn="just">
              <a:buNone/>
            </a:pP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64</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47843163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r>
              <a:rPr lang="it-IT" dirty="0"/>
              <a:t>il conto economico a </a:t>
            </a:r>
            <a:r>
              <a:rPr lang="it-IT" b="1" dirty="0"/>
              <a:t>valore e costi della produzione venduta</a:t>
            </a:r>
            <a:r>
              <a:rPr lang="it-IT" dirty="0"/>
              <a:t>, con costi classificati per destinazione, ovvero per singola funzione aziendale.</a:t>
            </a:r>
          </a:p>
          <a:p>
            <a:pPr marL="0" indent="0" algn="just">
              <a:buNone/>
            </a:pPr>
            <a:r>
              <a:rPr lang="it-IT" dirty="0"/>
              <a:t>Il legislatore italiano ha optato per la prima per cui lo schema obbligatorio di conto economico previsto dall’articolo 2425 del codice civile assume la configurazione di conto economico a valore e costi della produzione ottenuta.</a:t>
            </a:r>
          </a:p>
          <a:p>
            <a:pPr marL="0" indent="0" algn="just">
              <a:buNone/>
            </a:pP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65</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5532752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r>
              <a:rPr lang="it-IT" b="1" dirty="0"/>
              <a:t>Conto economico: schema sintetico dell’articolo 2425 del codice civile</a:t>
            </a:r>
          </a:p>
          <a:p>
            <a:r>
              <a:rPr lang="it-IT" dirty="0"/>
              <a:t>Ecco lo schema sintetico con le macro voci del conto economico previste dall’articolo 2425 del codice civile:</a:t>
            </a:r>
          </a:p>
          <a:p>
            <a:pPr marL="0" indent="0" algn="just">
              <a:buNone/>
            </a:pP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66</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222464020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77500" lnSpcReduction="20000"/>
          </a:bodyPr>
          <a:lstStyle/>
          <a:p>
            <a:pPr marL="0" indent="0">
              <a:buNone/>
            </a:pPr>
            <a:r>
              <a:rPr lang="it-IT" i="1" dirty="0"/>
              <a:t>Il conto economico deve essere redatto in conformità al seguente schema:</a:t>
            </a:r>
            <a:endParaRPr lang="it-IT" dirty="0"/>
          </a:p>
          <a:p>
            <a:r>
              <a:rPr lang="it-IT" i="1" dirty="0"/>
              <a:t>A) Valore della produzione:</a:t>
            </a:r>
            <a:endParaRPr lang="it-IT" dirty="0"/>
          </a:p>
          <a:p>
            <a:pPr marL="0" indent="0">
              <a:buNone/>
            </a:pPr>
            <a:r>
              <a:rPr lang="it-IT" i="1" dirty="0"/>
              <a:t>1) ricavi delle vendite e delle prestazioni;</a:t>
            </a:r>
            <a:endParaRPr lang="it-IT" dirty="0"/>
          </a:p>
          <a:p>
            <a:pPr marL="0" indent="0">
              <a:buNone/>
            </a:pPr>
            <a:r>
              <a:rPr lang="it-IT" i="1" dirty="0"/>
              <a:t>2) variazioni delle rimanenze di prodotti in corso di lavorazione, semilavorati e finiti;</a:t>
            </a:r>
            <a:endParaRPr lang="it-IT" dirty="0"/>
          </a:p>
          <a:p>
            <a:pPr marL="0" indent="0">
              <a:buNone/>
            </a:pPr>
            <a:r>
              <a:rPr lang="it-IT" i="1" dirty="0"/>
              <a:t>3) variazioni dei lavori in corso su ordinazione;</a:t>
            </a:r>
            <a:endParaRPr lang="it-IT" dirty="0"/>
          </a:p>
          <a:p>
            <a:pPr marL="0" indent="0">
              <a:buNone/>
            </a:pPr>
            <a:r>
              <a:rPr lang="it-IT" i="1" dirty="0"/>
              <a:t>4) incrementi di immobilizzazioni per lavori interni;</a:t>
            </a:r>
            <a:endParaRPr lang="it-IT" dirty="0"/>
          </a:p>
          <a:p>
            <a:pPr marL="0" indent="0">
              <a:buNone/>
            </a:pPr>
            <a:r>
              <a:rPr lang="it-IT" i="1" dirty="0"/>
              <a:t>5) altri ricavi e proventi, con separata indicazione dei contributi in conto esercizio.</a:t>
            </a:r>
            <a:endParaRPr lang="it-IT" dirty="0"/>
          </a:p>
          <a:p>
            <a:pPr marL="0" indent="0">
              <a:buNone/>
            </a:pPr>
            <a:r>
              <a:rPr lang="it-IT" i="1" dirty="0"/>
              <a:t>Totale</a:t>
            </a:r>
            <a:endParaRPr lang="it-IT" dirty="0"/>
          </a:p>
          <a:p>
            <a:pPr marL="0" indent="0" algn="just">
              <a:buNone/>
            </a:pP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67</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363883694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70000" lnSpcReduction="20000"/>
          </a:bodyPr>
          <a:lstStyle/>
          <a:p>
            <a:pPr marL="0" indent="0">
              <a:buNone/>
            </a:pPr>
            <a:r>
              <a:rPr lang="it-IT" i="1" dirty="0"/>
              <a:t>B) Costi della produzione:</a:t>
            </a:r>
            <a:endParaRPr lang="it-IT" dirty="0"/>
          </a:p>
          <a:p>
            <a:pPr marL="0" indent="0">
              <a:buNone/>
            </a:pPr>
            <a:r>
              <a:rPr lang="it-IT" i="1" dirty="0"/>
              <a:t>6) per materie prime, sussidiarie, di consumo e di merci;</a:t>
            </a:r>
            <a:endParaRPr lang="it-IT" dirty="0"/>
          </a:p>
          <a:p>
            <a:pPr marL="0" indent="0">
              <a:buNone/>
            </a:pPr>
            <a:r>
              <a:rPr lang="it-IT" i="1" dirty="0"/>
              <a:t>7) per servizi;</a:t>
            </a:r>
            <a:endParaRPr lang="it-IT" dirty="0"/>
          </a:p>
          <a:p>
            <a:pPr marL="0" indent="0">
              <a:buNone/>
            </a:pPr>
            <a:r>
              <a:rPr lang="it-IT" i="1" dirty="0"/>
              <a:t>8) per godimento di beni di terzi;</a:t>
            </a:r>
            <a:endParaRPr lang="it-IT" dirty="0"/>
          </a:p>
          <a:p>
            <a:pPr marL="0" indent="0">
              <a:buNone/>
            </a:pPr>
            <a:r>
              <a:rPr lang="it-IT" i="1" dirty="0"/>
              <a:t>9) per il personale:</a:t>
            </a:r>
            <a:endParaRPr lang="it-IT" dirty="0"/>
          </a:p>
          <a:p>
            <a:pPr marL="0" indent="0">
              <a:buNone/>
            </a:pPr>
            <a:r>
              <a:rPr lang="it-IT" i="1" dirty="0"/>
              <a:t>	a) salari e stipendi;</a:t>
            </a:r>
            <a:endParaRPr lang="it-IT" dirty="0"/>
          </a:p>
          <a:p>
            <a:pPr marL="0" indent="0">
              <a:buNone/>
            </a:pPr>
            <a:r>
              <a:rPr lang="it-IT" i="1" dirty="0"/>
              <a:t>	b) oneri sociali;</a:t>
            </a:r>
            <a:endParaRPr lang="it-IT" dirty="0"/>
          </a:p>
          <a:p>
            <a:pPr marL="0" indent="0">
              <a:buNone/>
            </a:pPr>
            <a:r>
              <a:rPr lang="it-IT" i="1" dirty="0"/>
              <a:t>	c) trattamento di fine rapporto;</a:t>
            </a:r>
            <a:endParaRPr lang="it-IT" dirty="0"/>
          </a:p>
          <a:p>
            <a:pPr marL="0" indent="0">
              <a:buNone/>
            </a:pPr>
            <a:r>
              <a:rPr lang="it-IT" i="1" dirty="0"/>
              <a:t>	d) trattamento di quiescenza e simili;</a:t>
            </a:r>
            <a:endParaRPr lang="it-IT" dirty="0"/>
          </a:p>
          <a:p>
            <a:pPr marL="0" indent="0">
              <a:buNone/>
            </a:pPr>
            <a:r>
              <a:rPr lang="it-IT" i="1" dirty="0"/>
              <a:t>	e) altri costi;</a:t>
            </a:r>
            <a:endParaRPr lang="it-IT"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68</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21149496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1505244"/>
            <a:ext cx="6508377" cy="4620920"/>
          </a:xfrm>
        </p:spPr>
        <p:txBody>
          <a:bodyPr>
            <a:normAutofit fontScale="77500" lnSpcReduction="20000"/>
          </a:bodyPr>
          <a:lstStyle/>
          <a:p>
            <a:pPr marL="0" indent="0">
              <a:buNone/>
            </a:pPr>
            <a:r>
              <a:rPr lang="it-IT" i="1" dirty="0"/>
              <a:t>10) ammortamenti e svalutazioni:</a:t>
            </a:r>
            <a:endParaRPr lang="it-IT" dirty="0"/>
          </a:p>
          <a:p>
            <a:pPr marL="0" indent="0">
              <a:buNone/>
            </a:pPr>
            <a:r>
              <a:rPr lang="it-IT" i="1" dirty="0"/>
              <a:t>	a) ammortamento delle immobilizzazioni immateriali;</a:t>
            </a:r>
            <a:endParaRPr lang="it-IT" dirty="0"/>
          </a:p>
          <a:p>
            <a:pPr marL="0" indent="0">
              <a:buNone/>
            </a:pPr>
            <a:r>
              <a:rPr lang="it-IT" i="1" dirty="0"/>
              <a:t>	b) ammortamento delle immobilizzazioni materiali;</a:t>
            </a:r>
            <a:endParaRPr lang="it-IT" dirty="0"/>
          </a:p>
          <a:p>
            <a:pPr marL="0" indent="0">
              <a:buNone/>
            </a:pPr>
            <a:r>
              <a:rPr lang="it-IT" i="1" dirty="0"/>
              <a:t>	c) altre svalutazioni delle immobilizzazioni;</a:t>
            </a:r>
            <a:endParaRPr lang="it-IT" dirty="0"/>
          </a:p>
          <a:p>
            <a:pPr marL="0" indent="0">
              <a:buNone/>
            </a:pPr>
            <a:r>
              <a:rPr lang="it-IT" i="1" dirty="0"/>
              <a:t>	d) svalutazioni dei crediti compresi nell'attivo 	circolante e delle disponibilità liquide;</a:t>
            </a:r>
            <a:endParaRPr lang="it-IT" dirty="0"/>
          </a:p>
          <a:p>
            <a:pPr marL="0" indent="0">
              <a:buNone/>
            </a:pPr>
            <a:r>
              <a:rPr lang="it-IT" i="1" dirty="0"/>
              <a:t>	11) variazioni delle rimanenze di materie prime, 	sussidiarie, di consumo e merci;</a:t>
            </a:r>
            <a:endParaRPr lang="it-IT" dirty="0"/>
          </a:p>
          <a:p>
            <a:pPr marL="0" indent="0">
              <a:buNone/>
            </a:pPr>
            <a:r>
              <a:rPr lang="it-IT" i="1" dirty="0"/>
              <a:t>12) accantonamenti per rischi;</a:t>
            </a:r>
            <a:endParaRPr lang="it-IT" dirty="0"/>
          </a:p>
          <a:p>
            <a:pPr marL="0" indent="0">
              <a:buNone/>
            </a:pPr>
            <a:r>
              <a:rPr lang="it-IT" i="1" dirty="0"/>
              <a:t>13) altri accantonamenti;</a:t>
            </a:r>
            <a:endParaRPr lang="it-IT" dirty="0"/>
          </a:p>
          <a:p>
            <a:pPr marL="0" indent="0">
              <a:buNone/>
            </a:pPr>
            <a:r>
              <a:rPr lang="it-IT" i="1" dirty="0"/>
              <a:t>14) oneri diversi di gestione.</a:t>
            </a:r>
            <a:endParaRPr lang="it-IT" dirty="0"/>
          </a:p>
          <a:p>
            <a:pPr marL="0" indent="0">
              <a:buNone/>
            </a:pPr>
            <a:r>
              <a:rPr lang="it-IT" i="1" dirty="0"/>
              <a:t>Totale</a:t>
            </a:r>
            <a:endParaRPr lang="it-IT"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69</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2590447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1623202"/>
            <a:ext cx="6508377" cy="4502961"/>
          </a:xfrm>
        </p:spPr>
        <p:txBody>
          <a:bodyPr>
            <a:normAutofit/>
          </a:bodyPr>
          <a:lstStyle/>
          <a:p>
            <a:pPr marL="0" indent="0" algn="just">
              <a:buNone/>
            </a:pPr>
            <a:r>
              <a:rPr lang="it-IT" b="1" dirty="0"/>
              <a:t>2. E’ lo strumento alla base delle previsioni dell’andamento futuro dell’azienda e dei possibili obiettivi che se ne possono trarre.</a:t>
            </a:r>
          </a:p>
          <a:p>
            <a:pPr marL="0" indent="0" algn="just">
              <a:buNone/>
            </a:pPr>
            <a:r>
              <a:rPr lang="it-IT" dirty="0"/>
              <a:t>Attraverso il bilancio è possibile effettuare una valutazione contabile , un’analisi economica e una valutazione finanziaria dell’impresa</a:t>
            </a:r>
          </a:p>
          <a:p>
            <a:pPr marL="0" indent="0" algn="just">
              <a:buNone/>
            </a:pPr>
            <a:r>
              <a:rPr lang="it-IT" dirty="0"/>
              <a:t>L’analisi di bilancio è il primo e in alcuni casi l’unico strumento disponibile per i terzi , per conoscere lo stato economico e finanziario dell’impresa.</a:t>
            </a:r>
          </a:p>
          <a:p>
            <a:pPr algn="ctr">
              <a:buFont typeface="Wingdings" panose="05000000000000000000" pitchFamily="2" charset="2"/>
              <a:buChar char="§"/>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49883508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1153552"/>
            <a:ext cx="6508377" cy="4972612"/>
          </a:xfrm>
        </p:spPr>
        <p:txBody>
          <a:bodyPr>
            <a:normAutofit fontScale="70000" lnSpcReduction="20000"/>
          </a:bodyPr>
          <a:lstStyle/>
          <a:p>
            <a:pPr marL="0" indent="0">
              <a:buNone/>
            </a:pPr>
            <a:r>
              <a:rPr lang="it-IT" i="1" dirty="0"/>
              <a:t>Differenza tra valore e costi della produzione (A - B).</a:t>
            </a:r>
            <a:endParaRPr lang="it-IT" dirty="0"/>
          </a:p>
          <a:p>
            <a:pPr marL="0" indent="0">
              <a:buNone/>
            </a:pPr>
            <a:r>
              <a:rPr lang="it-IT" i="1" dirty="0"/>
              <a:t>C) Proventi e oneri finanziari:</a:t>
            </a:r>
            <a:endParaRPr lang="it-IT" dirty="0"/>
          </a:p>
          <a:p>
            <a:pPr marL="0" indent="0">
              <a:buNone/>
            </a:pPr>
            <a:r>
              <a:rPr lang="it-IT" i="1" dirty="0"/>
              <a:t>15) proventi da partecipazioni, con separata indicazione di quelli relativi ad imprese controllate e collegate e di quelli relativi a controllanti e a imprese sottoposte al controllo di queste ultime;</a:t>
            </a:r>
            <a:endParaRPr lang="it-IT" dirty="0"/>
          </a:p>
          <a:p>
            <a:pPr marL="0" indent="0">
              <a:buNone/>
            </a:pPr>
            <a:r>
              <a:rPr lang="it-IT" i="1" dirty="0"/>
              <a:t>16) altri proventi finanziari:</a:t>
            </a:r>
            <a:endParaRPr lang="it-IT" dirty="0"/>
          </a:p>
          <a:p>
            <a:pPr marL="0" indent="0">
              <a:buNone/>
            </a:pPr>
            <a:r>
              <a:rPr lang="it-IT" i="1" dirty="0"/>
              <a:t>a) da crediti iscritti nelle immobilizzazioni, con separata indicazione di quelli da imprese controllate e collegate e di quelli da controllanti e da imprese sottoposte al controllo di queste ultime;</a:t>
            </a:r>
            <a:endParaRPr lang="it-IT" dirty="0"/>
          </a:p>
          <a:p>
            <a:pPr marL="0" indent="0">
              <a:buNone/>
            </a:pPr>
            <a:r>
              <a:rPr lang="it-IT" i="1" dirty="0"/>
              <a:t>b) da titoli iscritti nelle immobilizzazioni che non costituiscono partecipazioni;</a:t>
            </a:r>
            <a:endParaRPr lang="it-IT" dirty="0"/>
          </a:p>
          <a:p>
            <a:pPr marL="0" indent="0">
              <a:buNone/>
            </a:pPr>
            <a:r>
              <a:rPr lang="it-IT" i="1" dirty="0"/>
              <a:t>c) da titoli iscritti nell'attivo circolante che non costituiscono partecipazioni;</a:t>
            </a:r>
            <a:endParaRPr lang="it-IT" dirty="0"/>
          </a:p>
          <a:p>
            <a:pPr marL="0" indent="0">
              <a:buNone/>
            </a:pPr>
            <a:r>
              <a:rPr lang="it-IT" i="1" dirty="0"/>
              <a:t>d) proventi diversi dai precedenti, con separata indicazione di quelli da imprese controllate e collegate e di quelli da controllanti e da imprese sottoposte al controllo di queste ultime;</a:t>
            </a:r>
            <a:endParaRPr lang="it-IT"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70</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172191328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1111348"/>
            <a:ext cx="6508377" cy="5014815"/>
          </a:xfrm>
        </p:spPr>
        <p:txBody>
          <a:bodyPr>
            <a:normAutofit fontScale="92500" lnSpcReduction="20000"/>
          </a:bodyPr>
          <a:lstStyle/>
          <a:p>
            <a:pPr marL="0" indent="0">
              <a:buNone/>
            </a:pPr>
            <a:r>
              <a:rPr lang="it-IT" i="1" dirty="0"/>
              <a:t>17) interessi e altri oneri finanziari, con separata indicazione di quelli verso imprese controllate e collegate e verso controllanti;</a:t>
            </a:r>
            <a:endParaRPr lang="it-IT" dirty="0"/>
          </a:p>
          <a:p>
            <a:pPr marL="0" indent="0">
              <a:buNone/>
            </a:pPr>
            <a:r>
              <a:rPr lang="it-IT" i="1" dirty="0"/>
              <a:t>17 bis) utili e perdite su cambi.</a:t>
            </a:r>
            <a:endParaRPr lang="it-IT" dirty="0"/>
          </a:p>
          <a:p>
            <a:pPr marL="0" indent="0">
              <a:buNone/>
            </a:pPr>
            <a:r>
              <a:rPr lang="it-IT" i="1" dirty="0"/>
              <a:t>Totale (15 + 16 - 17 + - 17 bis).</a:t>
            </a:r>
            <a:endParaRPr lang="it-IT" dirty="0"/>
          </a:p>
          <a:p>
            <a:pPr marL="0" indent="0">
              <a:buNone/>
            </a:pPr>
            <a:r>
              <a:rPr lang="it-IT" i="1" dirty="0"/>
              <a:t>D) Rettifiche di valore di attività e passività finanziarie:</a:t>
            </a:r>
            <a:endParaRPr lang="it-IT" dirty="0"/>
          </a:p>
          <a:p>
            <a:pPr marL="0" indent="0">
              <a:buNone/>
            </a:pPr>
            <a:r>
              <a:rPr lang="it-IT" i="1" dirty="0"/>
              <a:t>18) rivalutazioni:</a:t>
            </a:r>
            <a:endParaRPr lang="it-IT" dirty="0"/>
          </a:p>
          <a:p>
            <a:pPr marL="0" indent="0">
              <a:buNone/>
            </a:pPr>
            <a:r>
              <a:rPr lang="it-IT" i="1" dirty="0"/>
              <a:t>	a) di partecipazioni;</a:t>
            </a:r>
            <a:endParaRPr lang="it-IT" dirty="0"/>
          </a:p>
          <a:p>
            <a:pPr marL="0" indent="0">
              <a:buNone/>
            </a:pPr>
            <a:r>
              <a:rPr lang="it-IT" i="1" dirty="0"/>
              <a:t>	b) di immobilizzazioni finanziarie che non 	costituiscono partecipazioni;</a:t>
            </a:r>
            <a:endParaRPr lang="it-IT" dirty="0"/>
          </a:p>
          <a:p>
            <a:pPr marL="0" indent="0">
              <a:buNone/>
            </a:pPr>
            <a:r>
              <a:rPr lang="it-IT" i="1" dirty="0"/>
              <a:t>	c) di titoli iscritti all'attivo circolante che non 	costituiscono partecipazioni;</a:t>
            </a:r>
            <a:endParaRPr lang="it-IT" dirty="0"/>
          </a:p>
          <a:p>
            <a:pPr marL="0" indent="0">
              <a:buNone/>
            </a:pPr>
            <a:r>
              <a:rPr lang="it-IT" i="1" dirty="0"/>
              <a:t>	d) di strumenti finanziari derivati;</a:t>
            </a:r>
            <a:endParaRPr lang="it-IT"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71</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172567724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1623202"/>
            <a:ext cx="6508377" cy="4502961"/>
          </a:xfrm>
        </p:spPr>
        <p:txBody>
          <a:bodyPr>
            <a:normAutofit fontScale="85000" lnSpcReduction="20000"/>
          </a:bodyPr>
          <a:lstStyle/>
          <a:p>
            <a:pPr marL="0" indent="0">
              <a:buNone/>
            </a:pPr>
            <a:r>
              <a:rPr lang="it-IT" i="1" dirty="0"/>
              <a:t>19) svalutazioni:</a:t>
            </a:r>
            <a:endParaRPr lang="it-IT" dirty="0"/>
          </a:p>
          <a:p>
            <a:pPr marL="0" indent="0">
              <a:buNone/>
            </a:pPr>
            <a:r>
              <a:rPr lang="it-IT" i="1" dirty="0"/>
              <a:t>	a) di partecipazioni;</a:t>
            </a:r>
            <a:endParaRPr lang="it-IT" dirty="0"/>
          </a:p>
          <a:p>
            <a:pPr marL="0" indent="0">
              <a:buNone/>
            </a:pPr>
            <a:r>
              <a:rPr lang="it-IT" i="1" dirty="0"/>
              <a:t>	b) di immobilizzazioni finanziarie che non 	costituiscono partecipazioni;</a:t>
            </a:r>
            <a:endParaRPr lang="it-IT" dirty="0"/>
          </a:p>
          <a:p>
            <a:pPr marL="0" indent="0">
              <a:buNone/>
            </a:pPr>
            <a:r>
              <a:rPr lang="it-IT" i="1" dirty="0"/>
              <a:t>	c) di titoli iscritti nell'attivo circolante che non 	costituiscono partecipazioni.</a:t>
            </a:r>
            <a:endParaRPr lang="it-IT" dirty="0"/>
          </a:p>
          <a:p>
            <a:pPr marL="0" indent="0">
              <a:buNone/>
            </a:pPr>
            <a:r>
              <a:rPr lang="it-IT" i="1" dirty="0"/>
              <a:t>	d) di strumenti finanziari derivati;</a:t>
            </a:r>
            <a:endParaRPr lang="it-IT" dirty="0"/>
          </a:p>
          <a:p>
            <a:pPr marL="0" indent="0">
              <a:buNone/>
            </a:pPr>
            <a:r>
              <a:rPr lang="it-IT" i="1" dirty="0"/>
              <a:t>	Totale delle rettifiche (18 - 19).</a:t>
            </a:r>
            <a:endParaRPr lang="it-IT" dirty="0"/>
          </a:p>
          <a:p>
            <a:pPr marL="0" indent="0">
              <a:buNone/>
            </a:pPr>
            <a:r>
              <a:rPr lang="it-IT" i="1" dirty="0"/>
              <a:t>	Risultato prima delle imposte (A - B + - C + - D);</a:t>
            </a:r>
            <a:endParaRPr lang="it-IT" dirty="0"/>
          </a:p>
          <a:p>
            <a:pPr marL="0" indent="0">
              <a:buNone/>
            </a:pPr>
            <a:r>
              <a:rPr lang="it-IT" i="1" dirty="0"/>
              <a:t>	20) imposte sul reddito dell'esercizio, correnti, 	differite e anticipate;</a:t>
            </a:r>
            <a:endParaRPr lang="it-IT" dirty="0"/>
          </a:p>
          <a:p>
            <a:pPr marL="0" indent="0">
              <a:buNone/>
            </a:pPr>
            <a:r>
              <a:rPr lang="it-IT" i="1" dirty="0"/>
              <a:t>	21) utile (perdite) dell'esercizio.</a:t>
            </a:r>
            <a:endParaRPr lang="it-IT" dirty="0"/>
          </a:p>
          <a:p>
            <a:pPr marL="0" indent="0" algn="just">
              <a:buNone/>
            </a:pP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72</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409241954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buNone/>
            </a:pPr>
            <a:r>
              <a:rPr lang="it-IT" dirty="0"/>
              <a:t>Da questo schema sintetico è possibile ricavare una prima distinzione delle principali aree della gestione aziendale ovvero:</a:t>
            </a:r>
          </a:p>
          <a:p>
            <a:r>
              <a:rPr lang="it-IT" dirty="0"/>
              <a:t>la gestione ordinaria;</a:t>
            </a:r>
          </a:p>
          <a:p>
            <a:r>
              <a:rPr lang="it-IT" dirty="0"/>
              <a:t>la gestione finanziaria;</a:t>
            </a:r>
          </a:p>
          <a:p>
            <a:r>
              <a:rPr lang="it-IT" dirty="0"/>
              <a:t>la gestione fiscale.</a:t>
            </a:r>
          </a:p>
          <a:p>
            <a:pPr marL="0" indent="0" algn="just">
              <a:buNone/>
            </a:pP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73</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99908281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Il </a:t>
            </a:r>
            <a:r>
              <a:rPr lang="it-IT" b="1" dirty="0"/>
              <a:t>valore della produzione</a:t>
            </a:r>
            <a:r>
              <a:rPr lang="it-IT" dirty="0"/>
              <a:t> </a:t>
            </a:r>
          </a:p>
          <a:p>
            <a:pPr marL="0" indent="0" algn="just">
              <a:buNone/>
            </a:pPr>
            <a:r>
              <a:rPr lang="it-IT" dirty="0"/>
              <a:t>Rappresenta la prima macro voce del CE e rappresenta la somma algebrica dei ricavi di vendita, delle variazioni in aumento e diminuzione delle rimanenze di semilavorati, di prodotti in lavorazione e di prodotti finiti, a cui vanno sommati anche gli incrementi di immobilizzazioni per lavori interni (le cosiddette “</a:t>
            </a:r>
            <a:r>
              <a:rPr lang="it-IT" i="1" dirty="0"/>
              <a:t>costruzioni in economia</a:t>
            </a:r>
            <a:r>
              <a:rPr lang="it-IT" dirty="0"/>
              <a:t>”) nonché i ricavi e proventi diversi (ovvero quelli non strettamente connessi al core business aziendale).</a:t>
            </a: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74</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12971464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Il </a:t>
            </a:r>
            <a:r>
              <a:rPr lang="it-IT" b="1" dirty="0"/>
              <a:t>costo della produzione</a:t>
            </a:r>
            <a:r>
              <a:rPr lang="it-IT" dirty="0"/>
              <a:t> </a:t>
            </a:r>
          </a:p>
          <a:p>
            <a:pPr marL="0" indent="0" algn="just">
              <a:buNone/>
            </a:pPr>
            <a:r>
              <a:rPr lang="it-IT" dirty="0"/>
              <a:t>Rappresenta la seconda macro voce del CE e rappresenta tutti i costi necessari alla realizzazione della produzione aziendale, classificati per natura. Tra i costi della produzione rientrano i costi per l’acquisto delle materie prime, sussidiarie, i costi per il personale, per i servizi, gli ammortamenti, le svalutazioni, ecc.</a:t>
            </a: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75</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169889019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Differenza tra </a:t>
            </a:r>
            <a:r>
              <a:rPr lang="it-IT" b="1" dirty="0"/>
              <a:t>Valore della Produzione </a:t>
            </a:r>
            <a:r>
              <a:rPr lang="it-IT" dirty="0"/>
              <a:t>e  </a:t>
            </a:r>
            <a:r>
              <a:rPr lang="it-IT" b="1" dirty="0"/>
              <a:t>Costi della produzione</a:t>
            </a:r>
            <a:r>
              <a:rPr lang="it-IT" dirty="0"/>
              <a:t> </a:t>
            </a:r>
          </a:p>
          <a:p>
            <a:pPr marL="0" indent="0" algn="just">
              <a:buNone/>
            </a:pPr>
            <a:r>
              <a:rPr lang="it-IT" dirty="0"/>
              <a:t>La differenza tra valore e costi della produzione è un primo </a:t>
            </a:r>
            <a:r>
              <a:rPr lang="it-IT" u="sng" dirty="0"/>
              <a:t>Risultato Operativo</a:t>
            </a:r>
            <a:r>
              <a:rPr lang="it-IT" dirty="0"/>
              <a:t>, ancorché assai ampio poiché riferito ad una pluralità di voci (ivi comprese alcune voci di costi non monetari).</a:t>
            </a:r>
            <a:br>
              <a:rPr lang="it-IT" dirty="0"/>
            </a:br>
            <a:r>
              <a:rPr lang="it-IT" dirty="0"/>
              <a:t>Di conseguenza, per esprimere una valutazione più approfondita del risultato ottenuto dall’azienda occorre riclassificare il bilancio.</a:t>
            </a: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76</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327797838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b="1" u="sng" dirty="0"/>
              <a:t>LA NOTA INTEGRATIVA</a:t>
            </a:r>
          </a:p>
          <a:p>
            <a:pPr marL="0" indent="0" algn="just">
              <a:buNone/>
            </a:pPr>
            <a:r>
              <a:rPr lang="it-IT" dirty="0"/>
              <a:t>La </a:t>
            </a:r>
            <a:r>
              <a:rPr lang="it-IT" b="1" dirty="0"/>
              <a:t>nota integrativa</a:t>
            </a:r>
            <a:r>
              <a:rPr lang="it-IT" dirty="0"/>
              <a:t> è una parte integrante del </a:t>
            </a:r>
            <a:r>
              <a:rPr lang="it-IT" dirty="0">
                <a:hlinkClick r:id="rId2" tooltip="Bilancio d'esercizio"/>
              </a:rPr>
              <a:t>bilancio d'esercizio</a:t>
            </a:r>
            <a:r>
              <a:rPr lang="it-IT" dirty="0"/>
              <a:t>. Ha il compito di integrare tutte le informazioni contenute nello </a:t>
            </a:r>
            <a:r>
              <a:rPr lang="it-IT" dirty="0">
                <a:hlinkClick r:id="rId3" tooltip="Stato patrimoniale"/>
              </a:rPr>
              <a:t>stato patrimoniale</a:t>
            </a:r>
            <a:r>
              <a:rPr lang="it-IT" dirty="0"/>
              <a:t> e nel </a:t>
            </a:r>
            <a:r>
              <a:rPr lang="it-IT" dirty="0">
                <a:hlinkClick r:id="rId4" tooltip="Conto economico"/>
              </a:rPr>
              <a:t>conto economico</a:t>
            </a:r>
            <a:r>
              <a:rPr lang="it-IT" dirty="0"/>
              <a:t>.</a:t>
            </a:r>
          </a:p>
          <a:p>
            <a:pPr marL="0" indent="0" algn="just">
              <a:buNone/>
            </a:pPr>
            <a:r>
              <a:rPr lang="it-IT" dirty="0"/>
              <a:t>In Italia, il contenuto informativo minimo della nota integrativa è prescritto dall'Art. 2427 del </a:t>
            </a:r>
            <a:r>
              <a:rPr lang="it-IT" u="sng" dirty="0">
                <a:hlinkClick r:id="rId5"/>
              </a:rPr>
              <a:t>Codice Civile</a:t>
            </a:r>
            <a:r>
              <a:rPr lang="it-IT" u="sng" dirty="0"/>
              <a:t>.</a:t>
            </a:r>
          </a:p>
          <a:p>
            <a:pPr marL="0" indent="0" algn="just">
              <a:buNone/>
            </a:pPr>
            <a:r>
              <a:rPr lang="it-IT" dirty="0"/>
              <a:t>Il principio contabile nazionale di riferimento è l’</a:t>
            </a:r>
            <a:r>
              <a:rPr lang="it-IT" dirty="0" err="1"/>
              <a:t>Oic</a:t>
            </a:r>
            <a:r>
              <a:rPr lang="it-IT" dirty="0"/>
              <a:t> 12</a:t>
            </a:r>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77</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97049694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La nota integrativa fornisce: </a:t>
            </a:r>
          </a:p>
          <a:p>
            <a:pPr algn="just">
              <a:buFontTx/>
              <a:buChar char="-"/>
            </a:pPr>
            <a:r>
              <a:rPr lang="it-IT" dirty="0"/>
              <a:t>un commento esplicativo dei dati presentati nello stato patrimoniale e nel conto economico, che per loro natura sono sintetici e quantitativi, e un commento delle variazioni rilevanti intervenute nelle voci tra un esercizio e l’altro (funzione esplicativa); </a:t>
            </a:r>
          </a:p>
          <a:p>
            <a:pPr algn="just">
              <a:buFontTx/>
              <a:buChar char="-"/>
            </a:pPr>
            <a:r>
              <a:rPr lang="it-IT" dirty="0"/>
              <a:t> una evidenza delle informazioni di carattere qualitativo che per la loro natura non possono essere fornite dagli schemi di stato patrimoniale e conto economico.</a:t>
            </a:r>
          </a:p>
          <a:p>
            <a:pPr algn="just">
              <a:buFontTx/>
              <a:buChar char="-"/>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78</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161031772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La nota integrativa contiene, in forma descrittiva, informazioni ulteriori rispetto a quelle fornite dagli schemi di bilancio (funzione integrativa). </a:t>
            </a:r>
          </a:p>
          <a:p>
            <a:pPr marL="0" indent="0" algn="just">
              <a:buNone/>
            </a:pPr>
            <a:r>
              <a:rPr lang="it-IT" dirty="0"/>
              <a:t>La legge prescrive l’informativa da esporre nella nota integrativa, prevedendo altresì l’esposizione di informazioni complementari quando ciò è necessario ai fini della chiarezza e della rappresentazione veritiera e corretta del bilancio. </a:t>
            </a: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79</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3039698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a:bodyPr>
          <a:lstStyle/>
          <a:p>
            <a:pPr algn="ctr">
              <a:buFont typeface="Wingdings" panose="05000000000000000000" pitchFamily="2" charset="2"/>
              <a:buChar char="§"/>
            </a:pPr>
            <a:r>
              <a:rPr lang="it-IT" b="1" dirty="0"/>
              <a:t>CHI SONO I SOGGETTI OBBLIGATI ALLA SUA REDAZIONE?</a:t>
            </a:r>
          </a:p>
          <a:p>
            <a:pPr marL="0" indent="0" algn="just">
              <a:buNone/>
            </a:pPr>
            <a:r>
              <a:rPr lang="it-IT" dirty="0"/>
              <a:t>Il bilancio di esercizio deve essere redatto dagli amministratori, ovvero dai soggetti che rappresentano legalmente la società e ne sono responsabili dal punto di vista contabile, amministrativo e fiscale.</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162470612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buNone/>
            </a:pPr>
            <a:r>
              <a:rPr lang="it-IT" b="1" dirty="0"/>
              <a:t>Nota integrativa non obbligatoria per le micro-imprese</a:t>
            </a:r>
          </a:p>
          <a:p>
            <a:pPr algn="just"/>
            <a:r>
              <a:rPr lang="it-IT" dirty="0"/>
              <a:t>A partire dai bilanci degli esercizi successivi al 1° gennaio 2016 la nota integrativa ed il rendiconto finanziario non sono obbligatori per le imprese rientranti nella categoria di </a:t>
            </a:r>
            <a:r>
              <a:rPr lang="it-IT" b="1" dirty="0"/>
              <a:t>micro-impresa</a:t>
            </a:r>
            <a:r>
              <a:rPr lang="it-IT" dirty="0"/>
              <a:t>.</a:t>
            </a:r>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80</a:t>
            </a:fld>
            <a:endParaRPr lang="en-US" dirty="0"/>
          </a:p>
        </p:txBody>
      </p:sp>
      <p:sp>
        <p:nvSpPr>
          <p:cNvPr id="7" name="Segnaposto piè di pagina 5"/>
          <p:cNvSpPr>
            <a:spLocks noGrp="1"/>
          </p:cNvSpPr>
          <p:nvPr>
            <p:ph type="ftr" sz="quarter" idx="11"/>
          </p:nvPr>
        </p:nvSpPr>
        <p:spPr/>
        <p:txBody>
          <a:bodyPr/>
          <a:lstStyle/>
          <a:p>
            <a:r>
              <a:rPr lang="it-IT" dirty="0"/>
              <a:t>26.06.2017</a:t>
            </a:r>
          </a:p>
          <a:p>
            <a:endParaRPr lang="en-US" dirty="0"/>
          </a:p>
        </p:txBody>
      </p:sp>
    </p:spTree>
    <p:extLst>
      <p:ext uri="{BB962C8B-B14F-4D97-AF65-F5344CB8AC3E}">
        <p14:creationId xmlns:p14="http://schemas.microsoft.com/office/powerpoint/2010/main" val="269787488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92500" lnSpcReduction="10000"/>
          </a:bodyPr>
          <a:lstStyle/>
          <a:p>
            <a:pPr marL="0" indent="0" algn="just">
              <a:buNone/>
            </a:pPr>
            <a:r>
              <a:rPr lang="it-IT" b="1" u="sng" dirty="0"/>
              <a:t>IL RENDICONTO FINANZIARIO</a:t>
            </a:r>
          </a:p>
          <a:p>
            <a:pPr marL="0" indent="0" algn="just">
              <a:buNone/>
            </a:pPr>
            <a:r>
              <a:rPr lang="it-IT" dirty="0"/>
              <a:t>II rendiconto finanziario del bilancio di esercizio consente di effettuare una analisi sulla liquidità e sulla solvibilità aziendale.</a:t>
            </a:r>
          </a:p>
          <a:p>
            <a:pPr marL="0" indent="0" algn="just">
              <a:buNone/>
            </a:pPr>
            <a:r>
              <a:rPr lang="it-IT" dirty="0"/>
              <a:t>Il Rendiconto Finanziario è disciplinato dall’articolo 2425-ter del codice civile che recita:</a:t>
            </a:r>
          </a:p>
          <a:p>
            <a:pPr marL="0" indent="0" algn="just">
              <a:buNone/>
            </a:pPr>
            <a:r>
              <a:rPr lang="it-IT" sz="1700" dirty="0"/>
              <a:t>“</a:t>
            </a:r>
            <a:r>
              <a:rPr lang="it-IT" sz="1700" i="1" dirty="0"/>
              <a:t>Dal rendiconto finanziario risultano, per l’esercizio a cui è riferito il bilancio e per quello precedente, l’ammontare e la composizione delle disponibilità liquide, all’inizio e alla fine dell’esercizio, ed i flussi finanziari dell’esercizio derivanti dall'attività operativa, da quella di investimento, da quella di finanziamento, ivi comprese, con autonoma indicazione, le operazioni con i soci</a:t>
            </a:r>
            <a:r>
              <a:rPr lang="it-IT" sz="1700" dirty="0"/>
              <a:t>”</a:t>
            </a:r>
          </a:p>
          <a:p>
            <a:pPr marL="0" indent="0" algn="just">
              <a:buNone/>
            </a:pPr>
            <a:endParaRPr lang="it-IT" u="sng" dirty="0"/>
          </a:p>
          <a:p>
            <a:pPr marL="0" indent="0" algn="just">
              <a:buNone/>
            </a:pP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81</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108911201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92500" lnSpcReduction="20000"/>
          </a:bodyPr>
          <a:lstStyle/>
          <a:p>
            <a:pPr marL="0" indent="0" algn="just">
              <a:buNone/>
            </a:pPr>
            <a:r>
              <a:rPr lang="it-IT" dirty="0"/>
              <a:t>Il rendiconto finanziario fornisce informazioni per valutare la situazione finanziaria della società (compresa la liquidità e solvibilità) nell’esercizio di riferimento e la sua evoluzione negli esercizi successivi. </a:t>
            </a:r>
          </a:p>
          <a:p>
            <a:pPr marL="0" indent="0" algn="just">
              <a:buNone/>
            </a:pPr>
            <a:r>
              <a:rPr lang="it-IT" dirty="0"/>
              <a:t>Il rendiconto fornisce inoltre informazioni su: </a:t>
            </a:r>
          </a:p>
          <a:p>
            <a:pPr marL="457200" indent="-457200" algn="just">
              <a:buAutoNum type="alphaLcPeriod"/>
            </a:pPr>
            <a:r>
              <a:rPr lang="it-IT" dirty="0"/>
              <a:t>le disponibilità liquide prodotte/assorbite dall’attività operativa e le modalità di impiego/copertura; </a:t>
            </a:r>
          </a:p>
          <a:p>
            <a:pPr marL="457200" indent="-457200" algn="just">
              <a:buAutoNum type="alphaLcPeriod"/>
            </a:pPr>
            <a:r>
              <a:rPr lang="it-IT" dirty="0"/>
              <a:t>la capacità della società di affrontare gli impegni finanziari a breve termine;  </a:t>
            </a:r>
          </a:p>
          <a:p>
            <a:pPr marL="457200" indent="-457200" algn="just">
              <a:buAutoNum type="alphaLcPeriod"/>
            </a:pPr>
            <a:r>
              <a:rPr lang="it-IT" dirty="0"/>
              <a:t>la capacità della società di autofinanziarsi.</a:t>
            </a:r>
            <a:endParaRPr lang="it-IT" u="sng" dirty="0"/>
          </a:p>
          <a:p>
            <a:pPr marL="0" indent="0" algn="just">
              <a:buNone/>
            </a:pP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82</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393483263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dirty="0"/>
              <a:t>Il rendiconto finanziario è un prospetto contabile che presenta le variazioni, positive o negative, delle disponibilità liquide avvenute in un determinato esercizio. </a:t>
            </a:r>
          </a:p>
          <a:p>
            <a:pPr marL="0" indent="0" algn="just">
              <a:buNone/>
            </a:pPr>
            <a:r>
              <a:rPr lang="it-IT" dirty="0"/>
              <a:t>I flussi finanziari rappresentano un aumento o una diminuzione dell’ammontare delle disponibilità liquide. </a:t>
            </a:r>
          </a:p>
          <a:p>
            <a:pPr marL="0" indent="0" algn="just">
              <a:buNone/>
            </a:pPr>
            <a:r>
              <a:rPr lang="it-IT" dirty="0"/>
              <a:t>I flussi finanziari presentati nel rendiconto finanziario derivano dall’attività operativa, dall’attività di investimento e dall’attività di finanziamento.</a:t>
            </a: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83</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243841950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u="sng" dirty="0"/>
              <a:t>IL RENDICONTO FINANZIARIO</a:t>
            </a:r>
          </a:p>
          <a:p>
            <a:pPr marL="0" indent="0" algn="just">
              <a:buNone/>
            </a:pPr>
            <a:r>
              <a:rPr lang="it-IT" dirty="0"/>
              <a:t>Le disponibilità liquide sono rappresentate dai depositi bancari e postali, dagli assegni e dal denaro e valori in cassa. </a:t>
            </a:r>
          </a:p>
          <a:p>
            <a:pPr marL="0" indent="0" algn="just">
              <a:buNone/>
            </a:pPr>
            <a:r>
              <a:rPr lang="it-IT" dirty="0"/>
              <a:t>Le disponibilità liquide comprendono anche depositi bancari e postali, assegni e denaro e valori in cassa espressi in valuta estera.</a:t>
            </a: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84</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409933079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85000" lnSpcReduction="20000"/>
          </a:bodyPr>
          <a:lstStyle/>
          <a:p>
            <a:pPr marL="0" indent="0" algn="just">
              <a:buNone/>
            </a:pPr>
            <a:r>
              <a:rPr lang="it-IT" u="sng" dirty="0"/>
              <a:t>IL RENDICONTO FINANZIARIO</a:t>
            </a:r>
          </a:p>
          <a:p>
            <a:pPr algn="just">
              <a:buFont typeface="Wingdings" panose="05000000000000000000" pitchFamily="2" charset="2"/>
              <a:buChar char="§"/>
            </a:pPr>
            <a:r>
              <a:rPr lang="it-IT" b="1" dirty="0"/>
              <a:t>L’attività operativa</a:t>
            </a:r>
            <a:r>
              <a:rPr lang="it-IT" dirty="0"/>
              <a:t> comprende generalmente le operazioni connesse all’acquisizione, produzione e distribuzione di beni e alla fornitura di servizi, anche se riferibili a gestioni accessorie, nonché le altre operazioni non ricomprese nell’attività di investimento e di finanziamento. </a:t>
            </a:r>
          </a:p>
          <a:p>
            <a:pPr algn="just">
              <a:buFont typeface="Wingdings" panose="05000000000000000000" pitchFamily="2" charset="2"/>
              <a:buChar char="§"/>
            </a:pPr>
            <a:r>
              <a:rPr lang="it-IT" b="1" dirty="0"/>
              <a:t>L’attività di investimento</a:t>
            </a:r>
            <a:r>
              <a:rPr lang="it-IT" dirty="0"/>
              <a:t> comprende le operazioni di acquisto e di vendita delle immobilizzazioni materiali, immateriali e finanziarie e delle attività finanziarie non immobilizzate. </a:t>
            </a:r>
          </a:p>
          <a:p>
            <a:pPr algn="just">
              <a:buFont typeface="Wingdings" panose="05000000000000000000" pitchFamily="2" charset="2"/>
              <a:buChar char="§"/>
            </a:pPr>
            <a:r>
              <a:rPr lang="it-IT" b="1" dirty="0"/>
              <a:t>L’attività di finanziamento </a:t>
            </a:r>
            <a:r>
              <a:rPr lang="it-IT" dirty="0"/>
              <a:t>comprende le operazioni di ottenimento e di restituzione delle disponibilità liquide sotto forma di capitale di rischio o di capitale di debito.</a:t>
            </a: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85</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314139868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u="sng" dirty="0"/>
              <a:t>IL RENDICONTO FINANZIARIO</a:t>
            </a:r>
            <a:r>
              <a:rPr lang="it-IT" dirty="0"/>
              <a:t> </a:t>
            </a:r>
          </a:p>
          <a:p>
            <a:pPr marL="0" indent="0" algn="just">
              <a:buNone/>
            </a:pPr>
            <a:r>
              <a:rPr lang="it-IT" dirty="0"/>
              <a:t>Le variazioni del capitale circolante netto sono rappresentate dalle variazioni di rimanenze, crediti, debiti, ratei e risconti connesse ai ricavi e oneri di natura operativa.</a:t>
            </a: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86</a:t>
            </a:fld>
            <a:endParaRPr lang="en-US" dirty="0"/>
          </a:p>
        </p:txBody>
      </p:sp>
      <p:sp>
        <p:nvSpPr>
          <p:cNvPr id="7" name="Segnaposto piè di pagina 5"/>
          <p:cNvSpPr>
            <a:spLocks noGrp="1"/>
          </p:cNvSpPr>
          <p:nvPr>
            <p:ph type="ftr" sz="quarter" idx="11"/>
          </p:nvPr>
        </p:nvSpPr>
        <p:spPr/>
        <p:txBody>
          <a:bodyPr/>
          <a:lstStyle/>
          <a:p>
            <a:r>
              <a:rPr lang="it-IT" dirty="0"/>
              <a:t>26.06.2017</a:t>
            </a:r>
          </a:p>
        </p:txBody>
      </p:sp>
    </p:spTree>
    <p:extLst>
      <p:ext uri="{BB962C8B-B14F-4D97-AF65-F5344CB8AC3E}">
        <p14:creationId xmlns:p14="http://schemas.microsoft.com/office/powerpoint/2010/main" val="36046836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u="sng" dirty="0"/>
              <a:t>IL RENDICONTO FINANZIARIO</a:t>
            </a:r>
            <a:r>
              <a:rPr lang="it-IT" dirty="0"/>
              <a:t> </a:t>
            </a:r>
          </a:p>
          <a:p>
            <a:pPr marL="0" indent="0" algn="just">
              <a:buNone/>
            </a:pPr>
            <a:r>
              <a:rPr lang="it-IT" dirty="0"/>
              <a:t>L’articolo 2425-ter del codice civile prevede che “dal rendiconto finanziario risultano, per l’esercizio a cui è riferito il bilancio e per quello precedente, l’ammontare e la composizione delle disponibilità liquide, all’inizio e alla fine dell’esercizio, ed i flussi finanziari dell’esercizio derivanti dall’attività operativa, da quella di investimento, da quella di finanziamento, ivi comprese, le operazioni con soci”. </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87</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61077235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u="sng" dirty="0"/>
              <a:t>IL RENDICONTO FINANZIARIO</a:t>
            </a:r>
            <a:r>
              <a:rPr lang="it-IT" dirty="0"/>
              <a:t> </a:t>
            </a:r>
          </a:p>
          <a:p>
            <a:pPr marL="0" indent="0" algn="just">
              <a:buNone/>
            </a:pPr>
            <a:r>
              <a:rPr lang="it-IT" dirty="0"/>
              <a:t>Nel rendiconto finanziario i singoli flussi finanziari sono presentati distintamente in una delle seguenti categorie: </a:t>
            </a:r>
          </a:p>
          <a:p>
            <a:pPr marL="457200" indent="-457200" algn="just">
              <a:buAutoNum type="alphaLcPeriod"/>
            </a:pPr>
            <a:r>
              <a:rPr lang="it-IT" dirty="0"/>
              <a:t>attività operativa; </a:t>
            </a:r>
          </a:p>
          <a:p>
            <a:pPr marL="457200" indent="-457200" algn="just">
              <a:buAutoNum type="alphaLcPeriod"/>
            </a:pPr>
            <a:r>
              <a:rPr lang="it-IT" dirty="0"/>
              <a:t> attività di investimento; </a:t>
            </a:r>
          </a:p>
          <a:p>
            <a:pPr marL="457200" indent="-457200" algn="just">
              <a:buAutoNum type="alphaLcPeriod"/>
            </a:pPr>
            <a:r>
              <a:rPr lang="it-IT" dirty="0"/>
              <a:t> attività di finanziamento.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88</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45879353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u="sng" dirty="0"/>
              <a:t>IL RENDICONTO FINANZIARIO</a:t>
            </a:r>
            <a:r>
              <a:rPr lang="it-IT" dirty="0"/>
              <a:t> </a:t>
            </a:r>
          </a:p>
          <a:p>
            <a:pPr marL="0" indent="0" algn="just">
              <a:buNone/>
            </a:pPr>
            <a:r>
              <a:rPr lang="it-IT" dirty="0"/>
              <a:t>Il flusso finanziario dell’attività operativa può essere determinato:</a:t>
            </a:r>
          </a:p>
          <a:p>
            <a:pPr algn="just">
              <a:buFontTx/>
              <a:buChar char="-"/>
            </a:pPr>
            <a:r>
              <a:rPr lang="it-IT" dirty="0"/>
              <a:t>con il metodo indiretto (rettificando l’utile o la perdita d’esercizio riportato nel conto economico) o </a:t>
            </a:r>
          </a:p>
          <a:p>
            <a:pPr algn="just">
              <a:buFontTx/>
              <a:buChar char="-"/>
            </a:pPr>
            <a:r>
              <a:rPr lang="it-IT" dirty="0"/>
              <a:t>con il metodo diretto (evidenziando i flussi finanziari).</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89</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3265613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p:txBody>
          <a:bodyPr>
            <a:normAutofit lnSpcReduction="10000"/>
          </a:bodyPr>
          <a:lstStyle/>
          <a:p>
            <a:pPr marL="0" indent="0" algn="just">
              <a:buNone/>
            </a:pPr>
            <a:r>
              <a:rPr lang="it-IT" dirty="0"/>
              <a:t>Il Bilancio d’esercizio deriva da un procedimento che consta delle seguenti fasi:</a:t>
            </a:r>
          </a:p>
          <a:p>
            <a:pPr algn="just">
              <a:buFont typeface="Wingdings" panose="05000000000000000000" pitchFamily="2" charset="2"/>
              <a:buChar char="§"/>
            </a:pPr>
            <a:r>
              <a:rPr lang="it-IT" dirty="0"/>
              <a:t>Redazione di un progetto di Bilancio da parte dell’Organo Amministrativo corredato dalla relazione sulla gestione;</a:t>
            </a:r>
          </a:p>
          <a:p>
            <a:pPr algn="just">
              <a:buFont typeface="Wingdings" panose="05000000000000000000" pitchFamily="2" charset="2"/>
              <a:buChar char="§"/>
            </a:pPr>
            <a:r>
              <a:rPr lang="it-IT" dirty="0"/>
              <a:t>Comunicazione del Progetto di Bilancio e della Relazione al Collegio Sindacale e al soggetto incaricato della Revisione Legale</a:t>
            </a:r>
          </a:p>
          <a:p>
            <a:pPr algn="just">
              <a:buFont typeface="Wingdings" panose="05000000000000000000" pitchFamily="2" charset="2"/>
              <a:buChar char="§"/>
            </a:pPr>
            <a:r>
              <a:rPr lang="it-IT" dirty="0"/>
              <a:t>Predisposizione da parte del Collegio Sindacale e del soggetto incaricato della Revisione Legale delle relazioni di rispettiva competenza </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a:t>
            </a:fld>
            <a:endParaRPr lang="en-US" dirty="0"/>
          </a:p>
        </p:txBody>
      </p:sp>
      <p:sp>
        <p:nvSpPr>
          <p:cNvPr id="7" name="Segnaposto piè di pagina 5"/>
          <p:cNvSpPr>
            <a:spLocks noGrp="1"/>
          </p:cNvSpPr>
          <p:nvPr>
            <p:ph type="ftr" sz="quarter" idx="11"/>
          </p:nvPr>
        </p:nvSpPr>
        <p:spPr/>
        <p:txBody>
          <a:bodyPr/>
          <a:lstStyle/>
          <a:p>
            <a:r>
              <a:rPr lang="en-US" dirty="0"/>
              <a:t>  </a:t>
            </a:r>
          </a:p>
        </p:txBody>
      </p:sp>
    </p:spTree>
    <p:extLst>
      <p:ext uri="{BB962C8B-B14F-4D97-AF65-F5344CB8AC3E}">
        <p14:creationId xmlns:p14="http://schemas.microsoft.com/office/powerpoint/2010/main" val="3281471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u="sng" dirty="0"/>
              <a:t>IL RENDICONTO FINANZIARIO</a:t>
            </a:r>
          </a:p>
          <a:p>
            <a:pPr marL="0" indent="0" algn="just">
              <a:buNone/>
            </a:pPr>
            <a:r>
              <a:rPr lang="it-IT" dirty="0"/>
              <a:t>La somma algebrica dei flussi finanziari di ciascuna categoria sopraindicata rappresenta la variazione netta (incremento o decremento) delle disponibilità liquide avvenuta nel corso dell’esercizio.</a:t>
            </a:r>
          </a:p>
          <a:p>
            <a:pPr marL="0" indent="0" algn="just">
              <a:buNone/>
            </a:pPr>
            <a:r>
              <a:rPr lang="it-IT" dirty="0"/>
              <a:t>La forma di presentazione del rendiconto finanziario è di tipo scalare </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90</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27383508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IL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marL="0" indent="0" algn="just">
              <a:buNone/>
            </a:pPr>
            <a:r>
              <a:rPr lang="it-IT" b="1" u="sng" dirty="0"/>
              <a:t>SOGGETTI ESONERATI DALLA REDAZIONE DEL RENDICONTO FINANZIARIO</a:t>
            </a:r>
          </a:p>
          <a:p>
            <a:pPr marL="0" indent="0" algn="just">
              <a:buNone/>
            </a:pPr>
            <a:r>
              <a:rPr lang="it-IT" dirty="0"/>
              <a:t>L’articolo 2435-bis, comma 2, e l’articolo 2435-ter del codice civile prevedono </a:t>
            </a:r>
            <a:r>
              <a:rPr lang="it-IT" u="sng" dirty="0"/>
              <a:t>l’esonero dalla redazione del rendiconto finanziario per le società che redigono rispettivamente il bilancio in forma abbreviata e il bilancio delle micro-imprese</a:t>
            </a:r>
            <a:r>
              <a:rPr lang="it-IT" dirty="0"/>
              <a:t>.</a:t>
            </a:r>
            <a:endParaRPr lang="it-IT" u="sng"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91</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215022798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algn="just">
              <a:buFont typeface="Wingdings" panose="05000000000000000000" pitchFamily="2" charset="2"/>
              <a:buChar char="§"/>
            </a:pPr>
            <a:r>
              <a:rPr lang="it-IT" b="1" dirty="0"/>
              <a:t>LA RELAZIONE SULLA GESTIONE (art 2428 c.c.)</a:t>
            </a:r>
          </a:p>
          <a:p>
            <a:pPr marL="0" indent="0" algn="just">
              <a:buNone/>
            </a:pPr>
            <a:r>
              <a:rPr lang="it-IT" dirty="0"/>
              <a:t>Gli amministratori devono redigere la relazione sulla gestione , da allegare al bilancio d’esercizio. Essa assume un fondamentale ruolo informativo nell’illustrare la gestione aziendale collegando i risultati del bilancio alla strategia d’impresa.</a:t>
            </a:r>
          </a:p>
          <a:p>
            <a:pPr marL="0" indent="0" algn="just">
              <a:buNone/>
            </a:pPr>
            <a:r>
              <a:rPr lang="it-IT" dirty="0"/>
              <a:t>Questo documento ha lo scopo di informare gli azionisti in particolare e più in generale chiunque sia interessato (business community)alla situazione della società e all’andamento della gestione nel suo complesso e nei vari settori in cui ha operato.</a:t>
            </a:r>
          </a:p>
          <a:p>
            <a:pPr algn="just">
              <a:buFont typeface="Wingdings" panose="05000000000000000000" pitchFamily="2" charset="2"/>
              <a:buChar char="§"/>
            </a:pPr>
            <a:endParaRPr lang="it-IT" b="1"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92</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371159783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fontScale="92500" lnSpcReduction="20000"/>
          </a:bodyPr>
          <a:lstStyle/>
          <a:p>
            <a:pPr algn="just">
              <a:buFont typeface="Wingdings" panose="05000000000000000000" pitchFamily="2" charset="2"/>
              <a:buChar char="§"/>
            </a:pPr>
            <a:r>
              <a:rPr lang="it-IT" b="1" dirty="0"/>
              <a:t>LA RELAZIONE SULLA GESTIONE (art 2428 c.c.)</a:t>
            </a:r>
          </a:p>
          <a:p>
            <a:pPr marL="0" indent="0" algn="just">
              <a:buNone/>
            </a:pPr>
            <a:r>
              <a:rPr lang="it-IT" dirty="0"/>
              <a:t>La relazione di gestione deve contenere un’analisi fedele, equilibrata,  ed esauriente della situazione della società e sull’andamento della gestione nel su complesso e nei vari settori in cui essa ha operato anche attraverso imprese controllate con particolare riguardo ai costi, ai ricavi, agli investimenti.</a:t>
            </a:r>
          </a:p>
          <a:p>
            <a:pPr marL="0" indent="0" algn="just">
              <a:buNone/>
            </a:pPr>
            <a:r>
              <a:rPr lang="it-IT" dirty="0"/>
              <a:t>Le imprese che redigono il bilancio in forma abbreviata ai sensi dell’ art 2435 bis c.c. sono esonerate dalla relazione sulla gestione se forniscono in NI le informazioni richieste dai numeri 3) e 4) del 2428 c.c. (es. Attività di R&amp; S, rapporti con imprese collegate ecc.)</a:t>
            </a:r>
          </a:p>
          <a:p>
            <a:pPr algn="just">
              <a:buFont typeface="Wingdings" panose="05000000000000000000" pitchFamily="2" charset="2"/>
              <a:buChar char="§"/>
            </a:pPr>
            <a:endParaRPr lang="it-IT" b="1"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93</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04644070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2209800"/>
            <a:ext cx="6508377" cy="3916363"/>
          </a:xfrm>
        </p:spPr>
        <p:txBody>
          <a:bodyPr>
            <a:normAutofit/>
          </a:bodyPr>
          <a:lstStyle/>
          <a:p>
            <a:pPr algn="just">
              <a:buFont typeface="Wingdings" panose="05000000000000000000" pitchFamily="2" charset="2"/>
              <a:buChar char="§"/>
            </a:pPr>
            <a:r>
              <a:rPr lang="it-IT" b="1" dirty="0"/>
              <a:t>LA RELAZIONE DEL COLLEGIO SINDACALE (art. 2429 c.c.)</a:t>
            </a:r>
          </a:p>
          <a:p>
            <a:pPr marL="0" indent="0" algn="just">
              <a:buNone/>
            </a:pPr>
            <a:r>
              <a:rPr lang="it-IT" dirty="0"/>
              <a:t>Il progetto di Bilancio d’esercizio e la relazione sulla gestione devono essere comunicati dagli amministratori al collegio sindacale (ove tale organo esista) almeno 30 gg prima della data fissata per l’approvazione del bilancio .</a:t>
            </a:r>
          </a:p>
          <a:p>
            <a:pPr marL="0" indent="0" algn="just">
              <a:buNone/>
            </a:pPr>
            <a:r>
              <a:rPr lang="it-IT" dirty="0"/>
              <a:t>Essa è finalizzata a  i soci porre in grado di conoscere tutti gli elementi necessari per poter discutere, approvare o respingere il progetto di Bilancio. </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94</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412201760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3000" dirty="0"/>
            </a:br>
            <a:br>
              <a:rPr lang="it-IT" sz="3000" dirty="0"/>
            </a:br>
            <a:endParaRPr lang="it-IT" sz="3000" dirty="0"/>
          </a:p>
        </p:txBody>
      </p:sp>
      <p:sp>
        <p:nvSpPr>
          <p:cNvPr id="3" name="Segnaposto contenuto 2"/>
          <p:cNvSpPr>
            <a:spLocks noGrp="1"/>
          </p:cNvSpPr>
          <p:nvPr>
            <p:ph idx="1"/>
          </p:nvPr>
        </p:nvSpPr>
        <p:spPr>
          <a:xfrm>
            <a:off x="457199" y="1434906"/>
            <a:ext cx="7153423" cy="4691258"/>
          </a:xfrm>
        </p:spPr>
        <p:txBody>
          <a:bodyPr>
            <a:normAutofit fontScale="85000" lnSpcReduction="10000"/>
          </a:bodyPr>
          <a:lstStyle/>
          <a:p>
            <a:pPr algn="just">
              <a:buFont typeface="Wingdings" panose="05000000000000000000" pitchFamily="2" charset="2"/>
              <a:buChar char="§"/>
            </a:pPr>
            <a:r>
              <a:rPr lang="it-IT" b="1" dirty="0"/>
              <a:t>LA RELAZIONE DEL COLLEGIO SINDACALE (art. 2429 c.c.)</a:t>
            </a:r>
          </a:p>
          <a:p>
            <a:pPr marL="0" indent="0" algn="just">
              <a:buNone/>
            </a:pPr>
            <a:r>
              <a:rPr lang="it-IT" dirty="0"/>
              <a:t>Vengono fornite valutazioni su:</a:t>
            </a:r>
          </a:p>
          <a:p>
            <a:pPr algn="just">
              <a:buFontTx/>
              <a:buChar char="-"/>
            </a:pPr>
            <a:r>
              <a:rPr lang="it-IT" dirty="0"/>
              <a:t>Osservanza della legge e dello statuto sociale</a:t>
            </a:r>
          </a:p>
          <a:p>
            <a:pPr algn="just">
              <a:buFontTx/>
              <a:buChar char="-"/>
            </a:pPr>
            <a:r>
              <a:rPr lang="it-IT" dirty="0"/>
              <a:t>Rispetto dei principi di corretta amministrazione </a:t>
            </a:r>
          </a:p>
          <a:p>
            <a:pPr algn="just">
              <a:buFontTx/>
              <a:buChar char="-"/>
            </a:pPr>
            <a:r>
              <a:rPr lang="it-IT" dirty="0"/>
              <a:t>Adeguatezza e funzionamento dell’assetto organizzativo</a:t>
            </a:r>
          </a:p>
          <a:p>
            <a:pPr algn="just">
              <a:buFontTx/>
              <a:buChar char="-"/>
            </a:pPr>
            <a:r>
              <a:rPr lang="it-IT" dirty="0"/>
              <a:t>Adeguatezza e funzionamento del sistema di controllo interno</a:t>
            </a:r>
          </a:p>
          <a:p>
            <a:pPr algn="just">
              <a:buFontTx/>
              <a:buChar char="-"/>
            </a:pPr>
            <a:r>
              <a:rPr lang="it-IT" dirty="0"/>
              <a:t>Adeguatezza e funzionamento del sistema amministrativo contabile</a:t>
            </a:r>
          </a:p>
          <a:p>
            <a:pPr algn="just">
              <a:buFontTx/>
              <a:buChar char="-"/>
            </a:pPr>
            <a:r>
              <a:rPr lang="it-IT" dirty="0"/>
              <a:t>Bilancio d’esercizio e relazione sulla Gestione</a:t>
            </a:r>
          </a:p>
          <a:p>
            <a:pPr algn="just">
              <a:buFontTx/>
              <a:buChar char="-"/>
            </a:pPr>
            <a:r>
              <a:rPr lang="it-IT" dirty="0"/>
              <a:t>Bilancio consolidato ove redatto e alla relazione sulla gestione</a:t>
            </a:r>
          </a:p>
          <a:p>
            <a:pPr algn="just">
              <a:buFontTx/>
              <a:buChar char="-"/>
            </a:pPr>
            <a:endParaRPr lang="it-IT" dirty="0"/>
          </a:p>
          <a:p>
            <a:pPr algn="just">
              <a:buFontTx/>
              <a:buChar char="-"/>
            </a:pPr>
            <a:endParaRPr lang="it-IT" dirty="0"/>
          </a:p>
          <a:p>
            <a:pPr algn="just">
              <a:buFontTx/>
              <a:buChar char="-"/>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95</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296617047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1406768"/>
            <a:ext cx="6056143" cy="650631"/>
          </a:xfrm>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1000" dirty="0"/>
            </a:br>
            <a:br>
              <a:rPr lang="it-IT" sz="3200" b="1" dirty="0"/>
            </a:br>
            <a:br>
              <a:rPr lang="it-IT" sz="3000" dirty="0"/>
            </a:br>
            <a:r>
              <a:rPr lang="it-IT" sz="1500" b="1" dirty="0"/>
              <a:t>CENNI: IL COLLEGIO SINDACALE</a:t>
            </a:r>
            <a:endParaRPr lang="it-IT" sz="1500" dirty="0"/>
          </a:p>
        </p:txBody>
      </p:sp>
      <p:sp>
        <p:nvSpPr>
          <p:cNvPr id="3" name="Segnaposto contenuto 2"/>
          <p:cNvSpPr>
            <a:spLocks noGrp="1"/>
          </p:cNvSpPr>
          <p:nvPr>
            <p:ph idx="1"/>
          </p:nvPr>
        </p:nvSpPr>
        <p:spPr>
          <a:xfrm>
            <a:off x="457199" y="2209800"/>
            <a:ext cx="6508377" cy="3916363"/>
          </a:xfrm>
        </p:spPr>
        <p:txBody>
          <a:bodyPr>
            <a:normAutofit fontScale="77500" lnSpcReduction="20000"/>
          </a:bodyPr>
          <a:lstStyle/>
          <a:p>
            <a:pPr marL="0" indent="0" algn="just">
              <a:buNone/>
            </a:pPr>
            <a:r>
              <a:rPr lang="it-IT" dirty="0"/>
              <a:t>La funzione di controllo nella </a:t>
            </a:r>
            <a:r>
              <a:rPr lang="it-IT" dirty="0" err="1"/>
              <a:t>s.p.a.</a:t>
            </a:r>
            <a:r>
              <a:rPr lang="it-IT" dirty="0"/>
              <a:t> che ha optato per il sistema tradizionale è affidata al collegio sindacale: organo necessariamente collegiale, composto da tre o cinque membri effettivi e due supplenti, nominati (dall’atto costitutivo e successivamente dall’assemblea ordinaria) tra i soci o tra persone estranee.</a:t>
            </a:r>
          </a:p>
          <a:p>
            <a:pPr marL="0" indent="0" algn="just">
              <a:buNone/>
            </a:pPr>
            <a:r>
              <a:rPr lang="it-IT" dirty="0"/>
              <a:t>A norma dell’art. 2397, </a:t>
            </a:r>
            <a:r>
              <a:rPr lang="it-IT" dirty="0" err="1"/>
              <a:t>modif</a:t>
            </a:r>
            <a:r>
              <a:rPr lang="it-IT" dirty="0"/>
              <a:t>. dal </a:t>
            </a:r>
            <a:r>
              <a:rPr lang="it-IT" dirty="0" err="1"/>
              <a:t>D.Lgs.</a:t>
            </a:r>
            <a:r>
              <a:rPr lang="it-IT" dirty="0"/>
              <a:t> 39/2010, almeno un membro effettivo ed uno supplente devono essere scelti tra i revisori legali iscritti nell’apposito registro. </a:t>
            </a:r>
          </a:p>
          <a:p>
            <a:pPr marL="0" indent="0" algn="just">
              <a:buNone/>
            </a:pPr>
            <a:r>
              <a:rPr lang="it-IT" dirty="0"/>
              <a:t>I </a:t>
            </a:r>
            <a:r>
              <a:rPr lang="it-IT" b="1" dirty="0"/>
              <a:t>componenti del collegio </a:t>
            </a:r>
            <a:r>
              <a:rPr lang="it-IT" dirty="0"/>
              <a:t>devono avere particolari requisiti di idoneità (ex art. 2382), di indipendenza e di onorabilità (ex art. 2399), restano in carica un triennio e possono essere revocati solo per giusta causa.</a:t>
            </a:r>
          </a:p>
          <a:p>
            <a:pPr marL="0" indent="0" algn="just">
              <a:buNone/>
            </a:pPr>
            <a:r>
              <a:rPr lang="it-IT" dirty="0"/>
              <a:t>Il collegio sindacale ha funzioni eminentemente di controllo e di vigilanza sull’amministrazione e talune funzioni di amministrazione attiva con carattere suppletivo.</a:t>
            </a:r>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96</a:t>
            </a:fld>
            <a:endParaRPr lang="en-US" dirty="0"/>
          </a:p>
        </p:txBody>
      </p:sp>
      <p:sp>
        <p:nvSpPr>
          <p:cNvPr id="7" name="Segnaposto piè di pagina 5"/>
          <p:cNvSpPr>
            <a:spLocks noGrp="1"/>
          </p:cNvSpPr>
          <p:nvPr>
            <p:ph type="ftr" sz="quarter" idx="11"/>
          </p:nvPr>
        </p:nvSpPr>
        <p:spPr/>
        <p:txBody>
          <a:bodyPr/>
          <a:lstStyle/>
          <a:p>
            <a:r>
              <a:rPr lang="en-US" dirty="0"/>
              <a:t>26.06.2017</a:t>
            </a:r>
          </a:p>
        </p:txBody>
      </p:sp>
    </p:spTree>
    <p:extLst>
      <p:ext uri="{BB962C8B-B14F-4D97-AF65-F5344CB8AC3E}">
        <p14:creationId xmlns:p14="http://schemas.microsoft.com/office/powerpoint/2010/main" val="379470788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1406768"/>
            <a:ext cx="6056143" cy="650631"/>
          </a:xfrm>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1000" dirty="0"/>
            </a:br>
            <a:endParaRPr lang="it-IT" sz="1500" dirty="0"/>
          </a:p>
        </p:txBody>
      </p:sp>
      <p:sp>
        <p:nvSpPr>
          <p:cNvPr id="3" name="Segnaposto contenuto 2"/>
          <p:cNvSpPr>
            <a:spLocks noGrp="1"/>
          </p:cNvSpPr>
          <p:nvPr>
            <p:ph idx="1"/>
          </p:nvPr>
        </p:nvSpPr>
        <p:spPr>
          <a:xfrm>
            <a:off x="457199" y="1899138"/>
            <a:ext cx="6508377" cy="4227025"/>
          </a:xfrm>
        </p:spPr>
        <p:txBody>
          <a:bodyPr>
            <a:normAutofit fontScale="77500" lnSpcReduction="20000"/>
          </a:bodyPr>
          <a:lstStyle/>
          <a:p>
            <a:pPr marL="0" indent="0">
              <a:buNone/>
            </a:pPr>
            <a:r>
              <a:rPr lang="it-IT" b="1" dirty="0"/>
              <a:t>Funzioni del collegio sindacale</a:t>
            </a:r>
          </a:p>
          <a:p>
            <a:pPr marL="0" indent="0">
              <a:buNone/>
            </a:pPr>
            <a:r>
              <a:rPr lang="it-IT" b="1" dirty="0"/>
              <a:t>1- Ispettive e di controllo</a:t>
            </a:r>
            <a:endParaRPr lang="it-IT" dirty="0"/>
          </a:p>
          <a:p>
            <a:pPr algn="just"/>
            <a:r>
              <a:rPr lang="it-IT" dirty="0"/>
              <a:t> Vigila sull’osservanza della legge e dello statuto, sul rispetto dei principi di corretta amministrazione e sull’adeguatezza dell’assetto organizzativo, amministrativo e contabile della società.</a:t>
            </a:r>
          </a:p>
          <a:p>
            <a:pPr algn="just"/>
            <a:r>
              <a:rPr lang="it-IT" dirty="0"/>
              <a:t> Deve assistere obbligatoriamente alle riunioni del consiglio di amministrazione e dell’eventuale comitato esecutivo.</a:t>
            </a:r>
          </a:p>
          <a:p>
            <a:pPr algn="just"/>
            <a:r>
              <a:rPr lang="it-IT" dirty="0"/>
              <a:t> Ogni sindaco o l’intero collegio possono chiedere agli amministratori notizie sull’andamento delle operazioni sociali o su determinati affari (potere di informazione).</a:t>
            </a:r>
          </a:p>
          <a:p>
            <a:pPr algn="just"/>
            <a:r>
              <a:rPr lang="it-IT" dirty="0"/>
              <a:t> Controlla l’attività dell’assemblea, assistendo alle adunanze (art. 2405) ed avendo la facoltà di impugnare le deliberazioni prese in difformità della legge o dell’atto costitutivo (art. 2377).</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97</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203219277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1406768"/>
            <a:ext cx="6056143" cy="650631"/>
          </a:xfrm>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1000" dirty="0"/>
            </a:br>
            <a:br>
              <a:rPr lang="it-IT" sz="3200" b="1" dirty="0"/>
            </a:br>
            <a:br>
              <a:rPr lang="it-IT" sz="3000" dirty="0"/>
            </a:br>
            <a:r>
              <a:rPr lang="it-IT" sz="1500" dirty="0"/>
              <a:t>CENNI: IL COLLEGIO SINDACALE</a:t>
            </a:r>
          </a:p>
        </p:txBody>
      </p:sp>
      <p:sp>
        <p:nvSpPr>
          <p:cNvPr id="3" name="Segnaposto contenuto 2"/>
          <p:cNvSpPr>
            <a:spLocks noGrp="1"/>
          </p:cNvSpPr>
          <p:nvPr>
            <p:ph idx="1"/>
          </p:nvPr>
        </p:nvSpPr>
        <p:spPr>
          <a:xfrm>
            <a:off x="457199" y="2209800"/>
            <a:ext cx="6508377" cy="3916363"/>
          </a:xfrm>
        </p:spPr>
        <p:txBody>
          <a:bodyPr>
            <a:normAutofit lnSpcReduction="10000"/>
          </a:bodyPr>
          <a:lstStyle/>
          <a:p>
            <a:pPr marL="0" indent="0" algn="just">
              <a:buNone/>
            </a:pPr>
            <a:r>
              <a:rPr lang="it-IT" b="1" dirty="0"/>
              <a:t>2- Di amministrazione attiva</a:t>
            </a:r>
          </a:p>
          <a:p>
            <a:pPr algn="just"/>
            <a:r>
              <a:rPr lang="it-IT" dirty="0"/>
              <a:t> Convoca l’assemblea, se tale convocazione è obbligatoria, quando non vi abbiano provveduto gli amministratori (art. 2406).</a:t>
            </a:r>
          </a:p>
          <a:p>
            <a:pPr algn="just"/>
            <a:r>
              <a:rPr lang="it-IT" dirty="0"/>
              <a:t> Richiede la riduzione del capitale sociale per perdite, qualora non vi abbia provveduto l’assemblea (art. 2446).</a:t>
            </a:r>
          </a:p>
          <a:p>
            <a:pPr algn="just"/>
            <a:r>
              <a:rPr lang="it-IT" dirty="0"/>
              <a:t> Compie gli atti di ordinaria amministrazione, in caso di cessazione dalla carica di tutti gli amministratori e fino alla nomina dei nuovi (art. 2386).</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98</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421243689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199" y="1406768"/>
            <a:ext cx="6056143" cy="650631"/>
          </a:xfrm>
        </p:spPr>
        <p:txBody>
          <a:bodyPr/>
          <a:lstStyle/>
          <a:p>
            <a:pPr algn="ctr"/>
            <a:br>
              <a:rPr lang="it-IT" sz="2400" dirty="0"/>
            </a:br>
            <a:br>
              <a:rPr lang="it-IT" sz="2400" dirty="0"/>
            </a:br>
            <a:br>
              <a:rPr lang="it-IT" sz="2400" dirty="0"/>
            </a:br>
            <a:r>
              <a:rPr lang="it-IT" sz="2400" dirty="0"/>
              <a:t>GLI ALLEGATI AL BILANCIO D’ESERCIZIO</a:t>
            </a:r>
            <a:br>
              <a:rPr lang="it-IT" sz="3200" dirty="0"/>
            </a:br>
            <a:br>
              <a:rPr lang="it-IT" sz="1000" dirty="0"/>
            </a:br>
            <a:br>
              <a:rPr lang="it-IT" sz="3200" b="1" dirty="0"/>
            </a:br>
            <a:br>
              <a:rPr lang="it-IT" sz="3000" dirty="0"/>
            </a:br>
            <a:r>
              <a:rPr lang="it-IT" sz="1500" dirty="0"/>
              <a:t>CENNI: IL COLLEGIO SINDACALE</a:t>
            </a:r>
          </a:p>
        </p:txBody>
      </p:sp>
      <p:sp>
        <p:nvSpPr>
          <p:cNvPr id="3" name="Segnaposto contenuto 2"/>
          <p:cNvSpPr>
            <a:spLocks noGrp="1"/>
          </p:cNvSpPr>
          <p:nvPr>
            <p:ph idx="1"/>
          </p:nvPr>
        </p:nvSpPr>
        <p:spPr>
          <a:xfrm>
            <a:off x="457199" y="2209800"/>
            <a:ext cx="6508377" cy="3916363"/>
          </a:xfrm>
        </p:spPr>
        <p:txBody>
          <a:bodyPr>
            <a:normAutofit/>
          </a:bodyPr>
          <a:lstStyle/>
          <a:p>
            <a:r>
              <a:rPr lang="it-IT" dirty="0"/>
              <a:t>I </a:t>
            </a:r>
            <a:r>
              <a:rPr lang="it-IT" b="1" dirty="0"/>
              <a:t>sindaci </a:t>
            </a:r>
            <a:r>
              <a:rPr lang="it-IT" dirty="0"/>
              <a:t>sono </a:t>
            </a:r>
            <a:r>
              <a:rPr lang="it-IT" b="1" dirty="0"/>
              <a:t>personalmente responsabili </a:t>
            </a:r>
            <a:r>
              <a:rPr lang="it-IT" dirty="0"/>
              <a:t>nei confronti della società per:</a:t>
            </a:r>
          </a:p>
          <a:p>
            <a:r>
              <a:rPr lang="it-IT" dirty="0"/>
              <a:t> negligenza nell’adempimento dei loro doveri;</a:t>
            </a:r>
          </a:p>
          <a:p>
            <a:r>
              <a:rPr lang="it-IT" dirty="0"/>
              <a:t> falsità nelle attestazioni;</a:t>
            </a:r>
          </a:p>
          <a:p>
            <a:r>
              <a:rPr lang="it-IT" dirty="0"/>
              <a:t> violazione del segreto di ufficio.</a:t>
            </a:r>
          </a:p>
          <a:p>
            <a:r>
              <a:rPr lang="it-IT" dirty="0"/>
              <a:t>Essi, inoltre, sono solidalmente responsabili con gli amministratori per i fatti e le omissioni da questi ultimi compiuti, qualora il danno avrebbe potuto evitarsi con la loro vigilanza (art. 2407).</a:t>
            </a:r>
          </a:p>
          <a:p>
            <a:pPr marL="0" indent="0" algn="just">
              <a:buNone/>
            </a:pPr>
            <a:endParaRPr lang="it-IT" dirty="0"/>
          </a:p>
        </p:txBody>
      </p:sp>
      <p:sp>
        <p:nvSpPr>
          <p:cNvPr id="6" name="Segnaposto numero diapositiva 5"/>
          <p:cNvSpPr>
            <a:spLocks noGrp="1"/>
          </p:cNvSpPr>
          <p:nvPr>
            <p:ph type="sldNum" sz="quarter" idx="12"/>
          </p:nvPr>
        </p:nvSpPr>
        <p:spPr/>
        <p:txBody>
          <a:bodyPr/>
          <a:lstStyle/>
          <a:p>
            <a:fld id="{57AF16DE-A0D5-4438-950F-5B1E159C2C28}" type="slidenum">
              <a:rPr lang="en-US" smtClean="0"/>
              <a:pPr/>
              <a:t>99</a:t>
            </a:fld>
            <a:endParaRPr lang="en-US" dirty="0"/>
          </a:p>
        </p:txBody>
      </p:sp>
      <p:sp>
        <p:nvSpPr>
          <p:cNvPr id="7" name="Segnaposto piè di pagina 5"/>
          <p:cNvSpPr>
            <a:spLocks noGrp="1"/>
          </p:cNvSpPr>
          <p:nvPr>
            <p:ph type="ftr" sz="quarter" idx="11"/>
          </p:nvPr>
        </p:nvSpPr>
        <p:spPr/>
        <p:txBody>
          <a:bodyPr/>
          <a:lstStyle/>
          <a:p>
            <a:r>
              <a:rPr lang="en-US" dirty="0"/>
              <a:t>26.06.2017</a:t>
            </a:r>
          </a:p>
          <a:p>
            <a:endParaRPr lang="en-US" dirty="0"/>
          </a:p>
        </p:txBody>
      </p:sp>
    </p:spTree>
    <p:extLst>
      <p:ext uri="{BB962C8B-B14F-4D97-AF65-F5344CB8AC3E}">
        <p14:creationId xmlns:p14="http://schemas.microsoft.com/office/powerpoint/2010/main" val="1367242845"/>
      </p:ext>
    </p:extLst>
  </p:cSld>
  <p:clrMapOvr>
    <a:masterClrMapping/>
  </p:clrMapOvr>
</p:sld>
</file>

<file path=ppt/theme/theme1.xml><?xml version="1.0" encoding="utf-8"?>
<a:theme xmlns:a="http://schemas.openxmlformats.org/drawingml/2006/main" name="Plaz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2895</TotalTime>
  <Words>9133</Words>
  <Application>Microsoft Office PowerPoint</Application>
  <PresentationFormat>Presentazione su schermo (4:3)</PresentationFormat>
  <Paragraphs>1276</Paragraphs>
  <Slides>162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162</vt:i4>
      </vt:variant>
    </vt:vector>
  </HeadingPairs>
  <TitlesOfParts>
    <vt:vector size="169" baseType="lpstr">
      <vt:lpstr>Arial</vt:lpstr>
      <vt:lpstr>Calibri</vt:lpstr>
      <vt:lpstr>Century Gothic</vt:lpstr>
      <vt:lpstr>Gill Sans MT</vt:lpstr>
      <vt:lpstr>Wingdings</vt:lpstr>
      <vt:lpstr>Wingdings 2</vt:lpstr>
      <vt:lpstr>Plaza</vt:lpstr>
      <vt:lpstr>INTRODUZIONE AL BILANCIO D’ESERCIZIO, CLASSIFICAZIONI E  ANALISI </vt:lpstr>
      <vt:lpstr>   INDICE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CENNI: LE SOCIETA’ DI PERSONE </vt:lpstr>
      <vt:lpstr>   IL BILANCIO D’ESERCIZIO  FINALITA’E POSTULATI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ABBREVIATO   </vt:lpstr>
      <vt:lpstr>   IL BILANCIO ABBREVIATO   </vt:lpstr>
      <vt:lpstr>   IL BILANCIO ABBREVIATO   </vt:lpstr>
      <vt:lpstr>   IL BILANCIO ABBREVIATO  </vt:lpstr>
      <vt:lpstr>   IL BILANCIO DELLE MICROIMPRESE   </vt:lpstr>
      <vt:lpstr>   IL BILANCIO D’ESERCIZIO   </vt:lpstr>
      <vt:lpstr>      LO STATO PATRIMONIALE </vt:lpstr>
      <vt:lpstr>      LO STATO PATRIMONIALE </vt:lpstr>
      <vt:lpstr>   LO STATO PATRIMONIALE   </vt:lpstr>
      <vt:lpstr>   LO STATO PATRIMONIALE   </vt:lpstr>
      <vt:lpstr>   LO STATO PATRIMONIALE   </vt:lpstr>
      <vt:lpstr>   LO STATO PATRIMONIALE   </vt:lpstr>
      <vt:lpstr>   LO STATO PATRIMONIALE   </vt:lpstr>
      <vt:lpstr>   LO STATO PATRIMONIALE   </vt:lpstr>
      <vt:lpstr>   LO STATO PATRIMONIALE    ATTIVO</vt:lpstr>
      <vt:lpstr>   LO STATO PATRIMONIALE    ATTIVO</vt:lpstr>
      <vt:lpstr>   LO STATO PATRIMONIALE    ATTIVO</vt:lpstr>
      <vt:lpstr>   LO STATO PATRIMONIALE   ATTIVO IMMOBILIZZATO</vt:lpstr>
      <vt:lpstr>   LO STATO PATRIMONIALE   ATTIVO IMMOBILIZZATO</vt:lpstr>
      <vt:lpstr>   LO STATO PATRIMONIALE   ATTIVO IMMOBILIZZATO</vt:lpstr>
      <vt:lpstr>   LO STATO PATRIMONIALE   ATTIVO IMMOBILIZZATO</vt:lpstr>
      <vt:lpstr>   LO STATO PATRIMONIALE   ATTIVO CIRCOLANTE</vt:lpstr>
      <vt:lpstr>   LO STATO PATRIMONIALE   ATTIVO CIRCOLANTE</vt:lpstr>
      <vt:lpstr>   LO STATO PATRIMONIALE   ATTIVO CIRCOLANTE</vt:lpstr>
      <vt:lpstr>   LO STATO PATRIMONIALE   ATTIVO CIRCOLANTE</vt:lpstr>
      <vt:lpstr>   LO STATO PATRIMONIALE   ATTIVO CIRCOLANTE</vt:lpstr>
      <vt:lpstr>   LO STATO PATRIMONIALE   RATEI ATTIVI</vt:lpstr>
      <vt:lpstr>   LO STATO PATRIMONIALE   RISCONTI ATTIVI</vt:lpstr>
      <vt:lpstr>   LO STATO PATRIMONIALE   PASSIVO</vt:lpstr>
      <vt:lpstr>   LO STATO PATRIMONIALE   PASSIVO</vt:lpstr>
      <vt:lpstr>   LO STATO PATRIMONIALE   PASSIVO</vt:lpstr>
      <vt:lpstr>   LO STATO PATRIMONIALE   PASSIVO</vt:lpstr>
      <vt:lpstr>   LO STATO PATRIMONIALE   PASSIVO</vt:lpstr>
      <vt:lpstr>   LO STATO PATRIMONIALE   PASSIVO</vt:lpstr>
      <vt:lpstr>   LO STATO PATRIMONIALE   PASSIVO</vt:lpstr>
      <vt:lpstr>   LO STATO PATRIMONIALE   PASSIVO</vt:lpstr>
      <vt:lpstr>   LO STATO PATRIMONIALE   PASSIVO</vt:lpstr>
      <vt:lpstr>   LO STATO PATRIMONIALE   PASSIVO</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IL BILANCIO D’ESERCIZIO   </vt:lpstr>
      <vt:lpstr>   GLI ALLEGATI AL BILANCIO D’ESERCIZIO   </vt:lpstr>
      <vt:lpstr>   GLI ALLEGATI AL BILANCIO D’ESERCIZIO   </vt:lpstr>
      <vt:lpstr>   GLI ALLEGATI AL BILANCIO D’ESERCIZIO   </vt:lpstr>
      <vt:lpstr>   GLI ALLEGATI AL BILANCIO D’ESERCIZIO   </vt:lpstr>
      <vt:lpstr>   GLI ALLEGATI AL BILANCIO D’ESERCIZIO    CENNI: IL COLLEGIO SINDACALE</vt:lpstr>
      <vt:lpstr>   GLI ALLEGATI AL BILANCIO D’ESERCIZIO  </vt:lpstr>
      <vt:lpstr>   GLI ALLEGATI AL BILANCIO D’ESERCIZIO    CENNI: IL COLLEGIO SINDACALE</vt:lpstr>
      <vt:lpstr>   GLI ALLEGATI AL BILANCIO D’ESERCIZIO    CENNI: IL COLLEGIO SINDACALE</vt:lpstr>
      <vt:lpstr>   GLI ALLEGATI AL BILANCIO D’ESERCIZIO    CENNI: IL COLLEGIO SINDACALE</vt:lpstr>
      <vt:lpstr>   GLI ALLEGATI AL BILANCIO D’ESERCIZIO    LA RELAZIONE DEL REVISORE LEGALE</vt:lpstr>
      <vt:lpstr>      CENNI:SOGGETTI CHE REDIGONO IL BILANCIO  SECONDO I PRINCIPI CONTABILI INTERNAZIONALI</vt:lpstr>
      <vt:lpstr>     CENNI:SOGGETTI CHE REDIGONO IL BILANCIO  SECONDO I PRINCIPI CONTABILI INTERNAZIONALI </vt:lpstr>
      <vt:lpstr>      CENNI:SOGGETTI CHE REDIGONO IL BILANCIO  SECONDO I PRINCIPI CONTABILI INTERNAZIONALI </vt:lpstr>
      <vt:lpstr>      CENNI:SOGGETTI CHE REDIGONO IL BILANCIO  SECONDO I PRINCIPI CONTABILI INTERNAZIONALI </vt:lpstr>
      <vt:lpstr>      CENNI:SOGGETTI CHE REDIGONO IL BILANCIO  SECONDO I PRINCIPI CONTABILI INTERNAZIONALI </vt:lpstr>
      <vt:lpstr>      CENNI:SOGGETTI CHE REDIGONO IL BILANCIO  SECONDO I PRINCIPI CONTABILI INTERNAZIONALI </vt:lpstr>
      <vt:lpstr>      CENNI:SOGGETTI CHE REDIGONO IL BILANCIO  SECONDO I PRINCIPI CONTABILI INTERNAZIONALI </vt:lpstr>
      <vt:lpstr>      CENNI:SOGGETTI CHE REDIGONO IL BILANCIO  SECONDO I PRINCIPI CONTABILI INTERNAZIONALI </vt:lpstr>
      <vt:lpstr>      CENNI:SOGGETTI CHE REDIGONO IL BILANCIO  SECONDO I PRINCIPI CONTABILI INTERNAZIONALI </vt:lpstr>
      <vt:lpstr>      CENNI:SOGGETTI CHE REDIGONO IL BILANCIO  SECONDO I PRINCIPI CONTABILI INTERNAZIONALI </vt:lpstr>
      <vt:lpstr>      CENNI:SOGGETTI CHE REDIGONO IL BILANCIO  SECONDO I PRINCIPI CONTABILI INTERNAZIONALI </vt:lpstr>
      <vt:lpstr>      DEFINIZIONE  BILANCIO CONSOLIDATO  </vt:lpstr>
      <vt:lpstr>   Sistema normativo contabile in Italia  </vt:lpstr>
      <vt:lpstr>    Soggetti che redigono il bilancio secondo i principi contabili nazionali </vt:lpstr>
      <vt:lpstr>      Soggetti che redigono il bilancio secondo i principi contabili nazionali: le Microimprese</vt:lpstr>
      <vt:lpstr>     Soggetti che redigono il bilancio secondo i principi contabili nazionali: le Piccole Imprese </vt:lpstr>
      <vt:lpstr>     Soggetti che redigono il bilancio secondo i principi contabili nazionali </vt:lpstr>
      <vt:lpstr>Soggetti che redigono il bilancio secondo i principi contabili nazionali</vt:lpstr>
      <vt:lpstr>Principali novità recate dal D.Lgs. 139/2015 sulla struttura del sistema delle norme contabili</vt:lpstr>
      <vt:lpstr>Principali novità recate dal D.Lgs. 139/2015 sulla struttura del sistema delle norme contabili: il bilancio abbreviato</vt:lpstr>
      <vt:lpstr>Principali novità recate dal D.Lgs. 139/2015 sulla struttura del sistema delle norme contabili: il bilancio abbreviato</vt:lpstr>
      <vt:lpstr>Principali novità recate dal D.Lgs. 139/2015 sulla struttura del sistema delle norme contabili: il bilancio delle microimprese</vt:lpstr>
      <vt:lpstr>Principali novità recate dal D.Lgs. 139/2015 sulla struttura del sistema delle norme contabili: il bilancio delle microimprese</vt:lpstr>
      <vt:lpstr>Principali novità recate dal D.Lgs. 139/2015 sulla struttura del sistema delle norme contabili: il bilancio delle microimprese</vt:lpstr>
      <vt:lpstr>ANALISI DI BILANCIO</vt:lpstr>
      <vt:lpstr>ANALISI DI BILANCIO</vt:lpstr>
      <vt:lpstr>ANALISI DI BILANCIO</vt:lpstr>
      <vt:lpstr>ANALISI DI BILANCIO</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RICLASSIFICAZIONE FINANZIARIA DELLO S.P.</vt:lpstr>
      <vt:lpstr>L’ANALISI DEL CE</vt:lpstr>
      <vt:lpstr>L’ANALISI DEL CE</vt:lpstr>
      <vt:lpstr>CE A VALORE AGGIUNTO</vt:lpstr>
      <vt:lpstr>CE A VALORE AGGIUNTO</vt:lpstr>
      <vt:lpstr>CE A VALORE AGGIUNTO</vt:lpstr>
      <vt:lpstr>CE A VALORE AGGIUNTO</vt:lpstr>
      <vt:lpstr>CE A VALORE AGGIUNTO</vt:lpstr>
      <vt:lpstr>CE A VALORE AGGIUNTO</vt:lpstr>
      <vt:lpstr>CE A VALORE AGGIUNTO</vt:lpstr>
      <vt:lpstr>ANALISI CONTO ECONOMICO</vt:lpstr>
      <vt:lpstr>ANALISI CONTO ECONOMICO</vt:lpstr>
      <vt:lpstr>ANALISI CONTO ECONOMICO</vt:lpstr>
      <vt:lpstr>ANALISI CONTO ECONOMICO</vt:lpstr>
      <vt:lpstr> </vt:lpstr>
    </vt:vector>
  </TitlesOfParts>
  <Company>KStone srl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 Up Turismo</dc:title>
  <dc:creator>Stefano L. Cacace</dc:creator>
  <cp:lastModifiedBy>Lucrezia Iuliano</cp:lastModifiedBy>
  <cp:revision>620</cp:revision>
  <dcterms:created xsi:type="dcterms:W3CDTF">2016-03-01T16:29:37Z</dcterms:created>
  <dcterms:modified xsi:type="dcterms:W3CDTF">2017-06-27T17:16:39Z</dcterms:modified>
</cp:coreProperties>
</file>